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80" r:id="rId11"/>
    <p:sldId id="281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26"/>
    <p:restoredTop sz="94637"/>
  </p:normalViewPr>
  <p:slideViewPr>
    <p:cSldViewPr>
      <p:cViewPr varScale="1">
        <p:scale>
          <a:sx n="69" d="100"/>
          <a:sy n="69" d="100"/>
        </p:scale>
        <p:origin x="-94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5" Type="http://schemas.openxmlformats.org/officeDocument/2006/relationships/image" Target="../media/image11.jpe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5" Type="http://schemas.openxmlformats.org/officeDocument/2006/relationships/image" Target="../media/image11.jpe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5E82A1-7747-4892-8FDC-657ABAF84D9B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C0B2BC6C-3069-40C2-8BEC-6B0F1FAA27AB}">
      <dgm:prSet/>
      <dgm:spPr/>
      <dgm:t>
        <a:bodyPr/>
        <a:lstStyle/>
        <a:p>
          <a:pPr>
            <a:defRPr cap="all"/>
          </a:pPr>
          <a:r>
            <a:rPr lang="fr-FR" cap="none" dirty="0"/>
            <a:t>Réaction allergique</a:t>
          </a:r>
          <a:endParaRPr lang="en-US" cap="none" dirty="0"/>
        </a:p>
      </dgm:t>
    </dgm:pt>
    <dgm:pt modelId="{ACA4CAA6-11DE-445C-BB34-FA2641B86660}" type="parTrans" cxnId="{BC760A94-D47D-4A63-9AA2-DFB565CE8AE1}">
      <dgm:prSet/>
      <dgm:spPr/>
      <dgm:t>
        <a:bodyPr/>
        <a:lstStyle/>
        <a:p>
          <a:endParaRPr lang="en-US"/>
        </a:p>
      </dgm:t>
    </dgm:pt>
    <dgm:pt modelId="{336C0615-1326-4DA0-B353-1CBE00DE2F67}" type="sibTrans" cxnId="{BC760A94-D47D-4A63-9AA2-DFB565CE8AE1}">
      <dgm:prSet/>
      <dgm:spPr/>
      <dgm:t>
        <a:bodyPr/>
        <a:lstStyle/>
        <a:p>
          <a:endParaRPr lang="en-US"/>
        </a:p>
      </dgm:t>
    </dgm:pt>
    <dgm:pt modelId="{0F2B4D38-B92D-491E-9C6E-8D58ACBB1E18}">
      <dgm:prSet/>
      <dgm:spPr/>
      <dgm:t>
        <a:bodyPr/>
        <a:lstStyle/>
        <a:p>
          <a:pPr>
            <a:defRPr cap="all"/>
          </a:pPr>
          <a:r>
            <a:rPr lang="fr-FR" cap="none" dirty="0"/>
            <a:t>Traitement simple</a:t>
          </a:r>
          <a:endParaRPr lang="en-US" cap="none" dirty="0"/>
        </a:p>
      </dgm:t>
    </dgm:pt>
    <dgm:pt modelId="{E7E66CF5-5F9D-4D59-95B3-7030CB879C79}" type="parTrans" cxnId="{93D8E871-A07D-4929-81E2-07832397F0A2}">
      <dgm:prSet/>
      <dgm:spPr/>
      <dgm:t>
        <a:bodyPr/>
        <a:lstStyle/>
        <a:p>
          <a:endParaRPr lang="en-US"/>
        </a:p>
      </dgm:t>
    </dgm:pt>
    <dgm:pt modelId="{ACE2AFB1-1101-4FD4-8C5A-7B247CA7BF41}" type="sibTrans" cxnId="{93D8E871-A07D-4929-81E2-07832397F0A2}">
      <dgm:prSet/>
      <dgm:spPr/>
      <dgm:t>
        <a:bodyPr/>
        <a:lstStyle/>
        <a:p>
          <a:endParaRPr lang="en-US"/>
        </a:p>
      </dgm:t>
    </dgm:pt>
    <dgm:pt modelId="{97C70853-A541-4E7D-A264-3E7B041B718E}">
      <dgm:prSet/>
      <dgm:spPr/>
      <dgm:t>
        <a:bodyPr/>
        <a:lstStyle/>
        <a:p>
          <a:pPr>
            <a:defRPr cap="all"/>
          </a:pPr>
          <a:r>
            <a:rPr lang="fr-FR" cap="none" dirty="0"/>
            <a:t>Désensibilisation (4 à 5 saisons)</a:t>
          </a:r>
          <a:endParaRPr lang="en-US" cap="none" dirty="0"/>
        </a:p>
      </dgm:t>
    </dgm:pt>
    <dgm:pt modelId="{0CCC5D1E-C434-45FD-9C82-58E500ADBF68}" type="parTrans" cxnId="{9D83F579-A948-4DED-92EA-FC96FA1996EF}">
      <dgm:prSet/>
      <dgm:spPr/>
      <dgm:t>
        <a:bodyPr/>
        <a:lstStyle/>
        <a:p>
          <a:endParaRPr lang="en-US"/>
        </a:p>
      </dgm:t>
    </dgm:pt>
    <dgm:pt modelId="{74CDC112-46D3-4472-92EB-2061521C1935}" type="sibTrans" cxnId="{9D83F579-A948-4DED-92EA-FC96FA1996EF}">
      <dgm:prSet/>
      <dgm:spPr/>
      <dgm:t>
        <a:bodyPr/>
        <a:lstStyle/>
        <a:p>
          <a:endParaRPr lang="en-US"/>
        </a:p>
      </dgm:t>
    </dgm:pt>
    <dgm:pt modelId="{2887088A-AC61-48BB-BEB2-373F9B298785}" type="pres">
      <dgm:prSet presAssocID="{565E82A1-7747-4892-8FDC-657ABAF84D9B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A90A1AF-EC5E-4FE4-BFCB-E3D7BFDB0766}" type="pres">
      <dgm:prSet presAssocID="{C0B2BC6C-3069-40C2-8BEC-6B0F1FAA27AB}" presName="compNode" presStyleCnt="0"/>
      <dgm:spPr/>
    </dgm:pt>
    <dgm:pt modelId="{C36AA90A-52D5-400C-83AE-33ABB213337D}" type="pres">
      <dgm:prSet presAssocID="{C0B2BC6C-3069-40C2-8BEC-6B0F1FAA27AB}" presName="iconBgRect" presStyleLbl="bgShp" presStyleIdx="0" presStyleCnt="3"/>
      <dgm:spPr/>
    </dgm:pt>
    <dgm:pt modelId="{A1F926C4-3D6D-483A-BE3E-C1FBD64CD2AE}" type="pres">
      <dgm:prSet presAssocID="{C0B2BC6C-3069-40C2-8BEC-6B0F1FAA27A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Flask"/>
        </a:ext>
      </dgm:extLst>
    </dgm:pt>
    <dgm:pt modelId="{270C3D05-4BC2-4438-A7A8-A3264EB6BC28}" type="pres">
      <dgm:prSet presAssocID="{C0B2BC6C-3069-40C2-8BEC-6B0F1FAA27AB}" presName="spaceRect" presStyleCnt="0"/>
      <dgm:spPr/>
    </dgm:pt>
    <dgm:pt modelId="{707711EF-C13D-45F5-A839-A3AF491C7C6B}" type="pres">
      <dgm:prSet presAssocID="{C0B2BC6C-3069-40C2-8BEC-6B0F1FAA27AB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0D1F415C-114B-4822-85A6-54E70F17080A}" type="pres">
      <dgm:prSet presAssocID="{336C0615-1326-4DA0-B353-1CBE00DE2F67}" presName="sibTrans" presStyleCnt="0"/>
      <dgm:spPr/>
    </dgm:pt>
    <dgm:pt modelId="{91696DD6-8BAD-4317-BFDC-3994060A8B24}" type="pres">
      <dgm:prSet presAssocID="{0F2B4D38-B92D-491E-9C6E-8D58ACBB1E18}" presName="compNode" presStyleCnt="0"/>
      <dgm:spPr/>
    </dgm:pt>
    <dgm:pt modelId="{72C57848-3A64-4D82-8116-5C0F7CEFE6F9}" type="pres">
      <dgm:prSet presAssocID="{0F2B4D38-B92D-491E-9C6E-8D58ACBB1E18}" presName="iconBgRect" presStyleLbl="bgShp" presStyleIdx="1" presStyleCnt="3"/>
      <dgm:spPr/>
    </dgm:pt>
    <dgm:pt modelId="{6366D274-3736-43DA-AEEF-88A7547AAE23}" type="pres">
      <dgm:prSet presAssocID="{0F2B4D38-B92D-491E-9C6E-8D58ACBB1E1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Medicine"/>
        </a:ext>
      </dgm:extLst>
    </dgm:pt>
    <dgm:pt modelId="{D45E8909-D8CF-4967-B9B4-8297E6F7D853}" type="pres">
      <dgm:prSet presAssocID="{0F2B4D38-B92D-491E-9C6E-8D58ACBB1E18}" presName="spaceRect" presStyleCnt="0"/>
      <dgm:spPr/>
    </dgm:pt>
    <dgm:pt modelId="{E6A4FE81-6EF6-4D1E-8BB3-ACA9F378AC4E}" type="pres">
      <dgm:prSet presAssocID="{0F2B4D38-B92D-491E-9C6E-8D58ACBB1E18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  <dgm:pt modelId="{B1E0B2A3-80EF-427B-AE7C-59B8EE327F0E}" type="pres">
      <dgm:prSet presAssocID="{ACE2AFB1-1101-4FD4-8C5A-7B247CA7BF41}" presName="sibTrans" presStyleCnt="0"/>
      <dgm:spPr/>
    </dgm:pt>
    <dgm:pt modelId="{DC3C3142-A65F-4794-BFC7-CC0ED2297D23}" type="pres">
      <dgm:prSet presAssocID="{97C70853-A541-4E7D-A264-3E7B041B718E}" presName="compNode" presStyleCnt="0"/>
      <dgm:spPr/>
    </dgm:pt>
    <dgm:pt modelId="{67C0D2D0-57B6-4EC7-B3DF-9BB41FCB0FBA}" type="pres">
      <dgm:prSet presAssocID="{97C70853-A541-4E7D-A264-3E7B041B718E}" presName="iconBgRect" presStyleLbl="bgShp" presStyleIdx="2" presStyleCnt="3"/>
      <dgm:spPr/>
    </dgm:pt>
    <dgm:pt modelId="{7AF05B1B-29C0-491B-9024-C3C0D0C8B7C9}" type="pres">
      <dgm:prSet presAssocID="{97C70853-A541-4E7D-A264-3E7B041B718E}" presName="iconRect" presStyleLbl="node1" presStyleIdx="2" presStyleCnt="3" custScaleX="122796" custScaleY="117559"/>
      <dgm:spPr>
        <a:prstGeom prst="flowChartConnector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6000" r="-16000"/>
          </a:stretch>
        </a:blipFill>
        <a:ln>
          <a:noFill/>
        </a:ln>
      </dgm:spPr>
      <dgm:t>
        <a:bodyPr/>
        <a:lstStyle/>
        <a:p>
          <a:endParaRPr lang="fr-FR"/>
        </a:p>
      </dgm:t>
      <dgm:extLst/>
    </dgm:pt>
    <dgm:pt modelId="{9CA55A98-2F8D-4431-A2DC-693151F608F5}" type="pres">
      <dgm:prSet presAssocID="{97C70853-A541-4E7D-A264-3E7B041B718E}" presName="spaceRect" presStyleCnt="0"/>
      <dgm:spPr/>
    </dgm:pt>
    <dgm:pt modelId="{94341A8E-2517-4A81-9722-FA44147D17C1}" type="pres">
      <dgm:prSet presAssocID="{97C70853-A541-4E7D-A264-3E7B041B718E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3A38A1A-29EF-4856-8815-B6A907E40909}" type="presOf" srcId="{565E82A1-7747-4892-8FDC-657ABAF84D9B}" destId="{2887088A-AC61-48BB-BEB2-373F9B298785}" srcOrd="0" destOrd="0" presId="urn:microsoft.com/office/officeart/2018/5/layout/IconCircleLabelList"/>
    <dgm:cxn modelId="{F7090854-883A-41F7-A08C-332D62AE370D}" type="presOf" srcId="{97C70853-A541-4E7D-A264-3E7B041B718E}" destId="{94341A8E-2517-4A81-9722-FA44147D17C1}" srcOrd="0" destOrd="0" presId="urn:microsoft.com/office/officeart/2018/5/layout/IconCircleLabelList"/>
    <dgm:cxn modelId="{93D8E871-A07D-4929-81E2-07832397F0A2}" srcId="{565E82A1-7747-4892-8FDC-657ABAF84D9B}" destId="{0F2B4D38-B92D-491E-9C6E-8D58ACBB1E18}" srcOrd="1" destOrd="0" parTransId="{E7E66CF5-5F9D-4D59-95B3-7030CB879C79}" sibTransId="{ACE2AFB1-1101-4FD4-8C5A-7B247CA7BF41}"/>
    <dgm:cxn modelId="{9F03329F-96B6-45EB-9381-624B78D4BA58}" type="presOf" srcId="{C0B2BC6C-3069-40C2-8BEC-6B0F1FAA27AB}" destId="{707711EF-C13D-45F5-A839-A3AF491C7C6B}" srcOrd="0" destOrd="0" presId="urn:microsoft.com/office/officeart/2018/5/layout/IconCircleLabelList"/>
    <dgm:cxn modelId="{48B5C9DF-BD39-4EA1-925D-BC43FBEC6683}" type="presOf" srcId="{0F2B4D38-B92D-491E-9C6E-8D58ACBB1E18}" destId="{E6A4FE81-6EF6-4D1E-8BB3-ACA9F378AC4E}" srcOrd="0" destOrd="0" presId="urn:microsoft.com/office/officeart/2018/5/layout/IconCircleLabelList"/>
    <dgm:cxn modelId="{BC760A94-D47D-4A63-9AA2-DFB565CE8AE1}" srcId="{565E82A1-7747-4892-8FDC-657ABAF84D9B}" destId="{C0B2BC6C-3069-40C2-8BEC-6B0F1FAA27AB}" srcOrd="0" destOrd="0" parTransId="{ACA4CAA6-11DE-445C-BB34-FA2641B86660}" sibTransId="{336C0615-1326-4DA0-B353-1CBE00DE2F67}"/>
    <dgm:cxn modelId="{9D83F579-A948-4DED-92EA-FC96FA1996EF}" srcId="{565E82A1-7747-4892-8FDC-657ABAF84D9B}" destId="{97C70853-A541-4E7D-A264-3E7B041B718E}" srcOrd="2" destOrd="0" parTransId="{0CCC5D1E-C434-45FD-9C82-58E500ADBF68}" sibTransId="{74CDC112-46D3-4472-92EB-2061521C1935}"/>
    <dgm:cxn modelId="{92351E26-46C1-4E1A-AA5E-CFF510CE931F}" type="presParOf" srcId="{2887088A-AC61-48BB-BEB2-373F9B298785}" destId="{6A90A1AF-EC5E-4FE4-BFCB-E3D7BFDB0766}" srcOrd="0" destOrd="0" presId="urn:microsoft.com/office/officeart/2018/5/layout/IconCircleLabelList"/>
    <dgm:cxn modelId="{DF62AD12-2DC3-4456-AECD-348CF6BBB35A}" type="presParOf" srcId="{6A90A1AF-EC5E-4FE4-BFCB-E3D7BFDB0766}" destId="{C36AA90A-52D5-400C-83AE-33ABB213337D}" srcOrd="0" destOrd="0" presId="urn:microsoft.com/office/officeart/2018/5/layout/IconCircleLabelList"/>
    <dgm:cxn modelId="{59567569-CB0E-4A58-9278-829B30D69F4B}" type="presParOf" srcId="{6A90A1AF-EC5E-4FE4-BFCB-E3D7BFDB0766}" destId="{A1F926C4-3D6D-483A-BE3E-C1FBD64CD2AE}" srcOrd="1" destOrd="0" presId="urn:microsoft.com/office/officeart/2018/5/layout/IconCircleLabelList"/>
    <dgm:cxn modelId="{6070A16C-BC30-46BF-8CD8-295658ABB09A}" type="presParOf" srcId="{6A90A1AF-EC5E-4FE4-BFCB-E3D7BFDB0766}" destId="{270C3D05-4BC2-4438-A7A8-A3264EB6BC28}" srcOrd="2" destOrd="0" presId="urn:microsoft.com/office/officeart/2018/5/layout/IconCircleLabelList"/>
    <dgm:cxn modelId="{DECC1553-BFCC-41BF-AE59-528B48DC11A7}" type="presParOf" srcId="{6A90A1AF-EC5E-4FE4-BFCB-E3D7BFDB0766}" destId="{707711EF-C13D-45F5-A839-A3AF491C7C6B}" srcOrd="3" destOrd="0" presId="urn:microsoft.com/office/officeart/2018/5/layout/IconCircleLabelList"/>
    <dgm:cxn modelId="{371EB71A-416B-4603-97DB-356344CCCF3B}" type="presParOf" srcId="{2887088A-AC61-48BB-BEB2-373F9B298785}" destId="{0D1F415C-114B-4822-85A6-54E70F17080A}" srcOrd="1" destOrd="0" presId="urn:microsoft.com/office/officeart/2018/5/layout/IconCircleLabelList"/>
    <dgm:cxn modelId="{D606DF38-77B6-4521-BCEE-80C6684491FC}" type="presParOf" srcId="{2887088A-AC61-48BB-BEB2-373F9B298785}" destId="{91696DD6-8BAD-4317-BFDC-3994060A8B24}" srcOrd="2" destOrd="0" presId="urn:microsoft.com/office/officeart/2018/5/layout/IconCircleLabelList"/>
    <dgm:cxn modelId="{E7EA7FB1-D57F-4B5F-A6EB-36B1C8483BB3}" type="presParOf" srcId="{91696DD6-8BAD-4317-BFDC-3994060A8B24}" destId="{72C57848-3A64-4D82-8116-5C0F7CEFE6F9}" srcOrd="0" destOrd="0" presId="urn:microsoft.com/office/officeart/2018/5/layout/IconCircleLabelList"/>
    <dgm:cxn modelId="{E0D305FE-EB10-466C-9BC9-F96CDB1289FB}" type="presParOf" srcId="{91696DD6-8BAD-4317-BFDC-3994060A8B24}" destId="{6366D274-3736-43DA-AEEF-88A7547AAE23}" srcOrd="1" destOrd="0" presId="urn:microsoft.com/office/officeart/2018/5/layout/IconCircleLabelList"/>
    <dgm:cxn modelId="{6A77CB95-4CA3-4B82-81FC-16E897C9715D}" type="presParOf" srcId="{91696DD6-8BAD-4317-BFDC-3994060A8B24}" destId="{D45E8909-D8CF-4967-B9B4-8297E6F7D853}" srcOrd="2" destOrd="0" presId="urn:microsoft.com/office/officeart/2018/5/layout/IconCircleLabelList"/>
    <dgm:cxn modelId="{7D8CA5AE-0C8A-4BBE-9FB3-B9858B885C9A}" type="presParOf" srcId="{91696DD6-8BAD-4317-BFDC-3994060A8B24}" destId="{E6A4FE81-6EF6-4D1E-8BB3-ACA9F378AC4E}" srcOrd="3" destOrd="0" presId="urn:microsoft.com/office/officeart/2018/5/layout/IconCircleLabelList"/>
    <dgm:cxn modelId="{63D15031-3E3F-4622-8CA0-435EED957652}" type="presParOf" srcId="{2887088A-AC61-48BB-BEB2-373F9B298785}" destId="{B1E0B2A3-80EF-427B-AE7C-59B8EE327F0E}" srcOrd="3" destOrd="0" presId="urn:microsoft.com/office/officeart/2018/5/layout/IconCircleLabelList"/>
    <dgm:cxn modelId="{980C4D18-B0B6-42F3-A210-8EBB4B91CC3B}" type="presParOf" srcId="{2887088A-AC61-48BB-BEB2-373F9B298785}" destId="{DC3C3142-A65F-4794-BFC7-CC0ED2297D23}" srcOrd="4" destOrd="0" presId="urn:microsoft.com/office/officeart/2018/5/layout/IconCircleLabelList"/>
    <dgm:cxn modelId="{F8225D16-EA3B-4D06-BFF5-71B897DDDDCD}" type="presParOf" srcId="{DC3C3142-A65F-4794-BFC7-CC0ED2297D23}" destId="{67C0D2D0-57B6-4EC7-B3DF-9BB41FCB0FBA}" srcOrd="0" destOrd="0" presId="urn:microsoft.com/office/officeart/2018/5/layout/IconCircleLabelList"/>
    <dgm:cxn modelId="{DF0CC007-4865-4542-9FF2-55FE4347E1E2}" type="presParOf" srcId="{DC3C3142-A65F-4794-BFC7-CC0ED2297D23}" destId="{7AF05B1B-29C0-491B-9024-C3C0D0C8B7C9}" srcOrd="1" destOrd="0" presId="urn:microsoft.com/office/officeart/2018/5/layout/IconCircleLabelList"/>
    <dgm:cxn modelId="{828DDB5E-3B00-4322-928C-9DD1D135CB39}" type="presParOf" srcId="{DC3C3142-A65F-4794-BFC7-CC0ED2297D23}" destId="{9CA55A98-2F8D-4431-A2DC-693151F608F5}" srcOrd="2" destOrd="0" presId="urn:microsoft.com/office/officeart/2018/5/layout/IconCircleLabelList"/>
    <dgm:cxn modelId="{EA2A4B27-20D5-410C-AF33-78D28CF28AD4}" type="presParOf" srcId="{DC3C3142-A65F-4794-BFC7-CC0ED2297D23}" destId="{94341A8E-2517-4A81-9722-FA44147D17C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36AA90A-52D5-400C-83AE-33ABB213337D}">
      <dsp:nvSpPr>
        <dsp:cNvPr id="0" name=""/>
        <dsp:cNvSpPr/>
      </dsp:nvSpPr>
      <dsp:spPr>
        <a:xfrm>
          <a:off x="464759" y="305681"/>
          <a:ext cx="1372500" cy="13725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F926C4-3D6D-483A-BE3E-C1FBD64CD2AE}">
      <dsp:nvSpPr>
        <dsp:cNvPr id="0" name=""/>
        <dsp:cNvSpPr/>
      </dsp:nvSpPr>
      <dsp:spPr>
        <a:xfrm>
          <a:off x="757259" y="598181"/>
          <a:ext cx="787500" cy="787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7711EF-C13D-45F5-A839-A3AF491C7C6B}">
      <dsp:nvSpPr>
        <dsp:cNvPr id="0" name=""/>
        <dsp:cNvSpPr/>
      </dsp:nvSpPr>
      <dsp:spPr>
        <a:xfrm>
          <a:off x="26009" y="2105682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fr-FR" sz="2500" kern="1200" cap="none" dirty="0"/>
            <a:t>Réaction allergique</a:t>
          </a:r>
          <a:endParaRPr lang="en-US" sz="2500" kern="1200" cap="none" dirty="0"/>
        </a:p>
      </dsp:txBody>
      <dsp:txXfrm>
        <a:off x="26009" y="2105682"/>
        <a:ext cx="2250000" cy="720000"/>
      </dsp:txXfrm>
    </dsp:sp>
    <dsp:sp modelId="{72C57848-3A64-4D82-8116-5C0F7CEFE6F9}">
      <dsp:nvSpPr>
        <dsp:cNvPr id="0" name=""/>
        <dsp:cNvSpPr/>
      </dsp:nvSpPr>
      <dsp:spPr>
        <a:xfrm>
          <a:off x="3108510" y="305681"/>
          <a:ext cx="1372500" cy="13725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366D274-3736-43DA-AEEF-88A7547AAE23}">
      <dsp:nvSpPr>
        <dsp:cNvPr id="0" name=""/>
        <dsp:cNvSpPr/>
      </dsp:nvSpPr>
      <dsp:spPr>
        <a:xfrm>
          <a:off x="3401010" y="598181"/>
          <a:ext cx="787500" cy="787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A4FE81-6EF6-4D1E-8BB3-ACA9F378AC4E}">
      <dsp:nvSpPr>
        <dsp:cNvPr id="0" name=""/>
        <dsp:cNvSpPr/>
      </dsp:nvSpPr>
      <dsp:spPr>
        <a:xfrm>
          <a:off x="2669760" y="2105682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fr-FR" sz="2500" kern="1200" cap="none" dirty="0"/>
            <a:t>Traitement simple</a:t>
          </a:r>
          <a:endParaRPr lang="en-US" sz="2500" kern="1200" cap="none" dirty="0"/>
        </a:p>
      </dsp:txBody>
      <dsp:txXfrm>
        <a:off x="2669760" y="2105682"/>
        <a:ext cx="2250000" cy="720000"/>
      </dsp:txXfrm>
    </dsp:sp>
    <dsp:sp modelId="{67C0D2D0-57B6-4EC7-B3DF-9BB41FCB0FBA}">
      <dsp:nvSpPr>
        <dsp:cNvPr id="0" name=""/>
        <dsp:cNvSpPr/>
      </dsp:nvSpPr>
      <dsp:spPr>
        <a:xfrm>
          <a:off x="5752260" y="305681"/>
          <a:ext cx="1372500" cy="13725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AF05B1B-29C0-491B-9024-C3C0D0C8B7C9}">
      <dsp:nvSpPr>
        <dsp:cNvPr id="0" name=""/>
        <dsp:cNvSpPr/>
      </dsp:nvSpPr>
      <dsp:spPr>
        <a:xfrm>
          <a:off x="5955000" y="529043"/>
          <a:ext cx="967018" cy="925777"/>
        </a:xfrm>
        <a:prstGeom prst="flowChartConnector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341A8E-2517-4A81-9722-FA44147D17C1}">
      <dsp:nvSpPr>
        <dsp:cNvPr id="0" name=""/>
        <dsp:cNvSpPr/>
      </dsp:nvSpPr>
      <dsp:spPr>
        <a:xfrm>
          <a:off x="5313510" y="2105682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fr-FR" sz="2500" kern="1200" cap="none" dirty="0"/>
            <a:t>Désensibilisation (4 à 5 saisons)</a:t>
          </a:r>
          <a:endParaRPr lang="en-US" sz="2500" kern="1200" cap="none" dirty="0"/>
        </a:p>
      </dsp:txBody>
      <dsp:txXfrm>
        <a:off x="5313510" y="2105682"/>
        <a:ext cx="225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8F57E-CD57-4AE2-ADC9-E1838197DFE1}" type="datetimeFigureOut">
              <a:rPr lang="fr-FR" smtClean="0"/>
              <a:pPr/>
              <a:t>27/02/2019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6EE0F-6F5C-44C2-9822-F9E0322B389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6EE0F-6F5C-44C2-9822-F9E0322B3896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92641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6EE0F-6F5C-44C2-9822-F9E0322B3896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852074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6EE0F-6F5C-44C2-9822-F9E0322B3896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22441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27/02/2019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27/02/2019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27/02/2019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27/02/2019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27/02/2019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27/02/2019</a:t>
            </a:fld>
            <a:endParaRPr lang="fr-BE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27/02/2019</a:t>
            </a:fld>
            <a:endParaRPr lang="fr-BE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27/02/2019</a:t>
            </a:fld>
            <a:endParaRPr lang="fr-BE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27/02/2019</a:t>
            </a:fld>
            <a:endParaRPr lang="fr-BE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27/02/2019</a:t>
            </a:fld>
            <a:endParaRPr lang="fr-BE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27/02/2019</a:t>
            </a:fld>
            <a:endParaRPr lang="fr-BE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27/02/2019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abeillesduberry.com/wp-content/uploads/2015/11/Composition-moyenne-du-Pollen1.gif" TargetMode="External"/><Relationship Id="rId13" Type="http://schemas.openxmlformats.org/officeDocument/2006/relationships/hyperlink" Target="https://www.aquaportail.com/pictures1811/phones/pollen-tricolpate-arabis.jpg" TargetMode="External"/><Relationship Id="rId3" Type="http://schemas.openxmlformats.org/officeDocument/2006/relationships/hyperlink" Target="http://www.encyclopollens.fr/wp-content/uploads/2014/02/img-1-3-2.jpg" TargetMode="External"/><Relationship Id="rId7" Type="http://schemas.openxmlformats.org/officeDocument/2006/relationships/hyperlink" Target="https://fr.wikipedia.org/wiki/Classification_de_Cronquist" TargetMode="External"/><Relationship Id="rId12" Type="http://schemas.openxmlformats.org/officeDocument/2006/relationships/hyperlink" Target="http://acces.ens-lyon.fr/acces/thematiques/paleo/paleobiomes/comprendre/images-1/structureschematiquepollen.jpg" TargetMode="External"/><Relationship Id="rId2" Type="http://schemas.openxmlformats.org/officeDocument/2006/relationships/hyperlink" Target="http://orchidees-alsace.hautetfort.com/lexique-de-botaniqu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ollens.fr/docs/impact_sanitaire_DI.pdf" TargetMode="External"/><Relationship Id="rId11" Type="http://schemas.openxmlformats.org/officeDocument/2006/relationships/hyperlink" Target="http://acces.ens-lyon.fr/acces/thematiques/paleo/paleobiomes/comprendre/les-pollens-indicateurs-de-vegetation-et-de-climat/le-pollen-dans-le-cycle-du-vegetal" TargetMode="External"/><Relationship Id="rId5" Type="http://schemas.openxmlformats.org/officeDocument/2006/relationships/hyperlink" Target="https://drive.google.com/open?id=1NL31Wou1JdRaZW21yPTceL__r1ojG-Qy" TargetMode="External"/><Relationship Id="rId15" Type="http://schemas.openxmlformats.org/officeDocument/2006/relationships/hyperlink" Target="https://www.google.com/url?sa=t&amp;rct=j&amp;q=&amp;esrc=s&amp;source=web&amp;cd=5&amp;ved=2ahUKEwj98-LAhKTfAhWB4IUKHerZCLQQFjAEegQIBhAC&amp;url=https://www.air-lr.org/wp-content/uploads/Les-cupressacees.pdf&amp;usg=AOvVaw08RhLUGBUQ-W2SsTfw3Z2e" TargetMode="External"/><Relationship Id="rId10" Type="http://schemas.openxmlformats.org/officeDocument/2006/relationships/hyperlink" Target="http://ife.ens-lyon.fr/ife/portal_css/Inrp%20Theme/++resource++inrp.theme.images/logo-ife.jpg" TargetMode="External"/><Relationship Id="rId4" Type="http://schemas.openxmlformats.org/officeDocument/2006/relationships/hyperlink" Target="http://apibotanica.inra.fr/" TargetMode="External"/><Relationship Id="rId9" Type="http://schemas.openxmlformats.org/officeDocument/2006/relationships/hyperlink" Target="http://abeillesduberry.com/?page_id=286" TargetMode="External"/><Relationship Id="rId14" Type="http://schemas.openxmlformats.org/officeDocument/2006/relationships/hyperlink" Target="http://acces.ens-lyon.fr/acces/thematiques/paleo/paleobiomes/comprendre/images-1/vues%20caractpollen.jp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rousse.fr/encyclopedie/data/images/1006409-%C3%89tamine_et_pollen_de_la_menthe.jpg" TargetMode="External"/><Relationship Id="rId13" Type="http://schemas.openxmlformats.org/officeDocument/2006/relationships/hyperlink" Target="http://www.pollens.fr/_gfx/visuels/_armoise-02.jpg" TargetMode="External"/><Relationship Id="rId18" Type="http://schemas.openxmlformats.org/officeDocument/2006/relationships/hyperlink" Target="http://www.menarini.fr/allergologie-reaction-mecanisme.php" TargetMode="External"/><Relationship Id="rId3" Type="http://schemas.openxmlformats.org/officeDocument/2006/relationships/hyperlink" Target="http://www.encyclopollens.fr/la-face-cachee-des-pollens/les-saisons-des-pollens/la-saison-des-pollens-darbres/" TargetMode="External"/><Relationship Id="rId7" Type="http://schemas.openxmlformats.org/officeDocument/2006/relationships/hyperlink" Target="https://static.aujardin.info/cache/th/img10/mentha-600x450.jpg" TargetMode="External"/><Relationship Id="rId12" Type="http://schemas.openxmlformats.org/officeDocument/2006/relationships/hyperlink" Target="http://www.pollens.fr/_gfx/visuels/_armoise-01.jpg" TargetMode="External"/><Relationship Id="rId17" Type="http://schemas.openxmlformats.org/officeDocument/2006/relationships/hyperlink" Target="http://www.pollens.fr/les-risques/risques-par-ville-voir.php?id_ville=40&amp;id_taxon=" TargetMode="External"/><Relationship Id="rId2" Type="http://schemas.openxmlformats.org/officeDocument/2006/relationships/hyperlink" Target="https://viagallica.com/v/img/noisetier_commun_036_(pollen).jpg" TargetMode="External"/><Relationship Id="rId16" Type="http://schemas.openxmlformats.org/officeDocument/2006/relationships/hyperlink" Target="http://www.pollens.fr/docs/vigilanc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ollenundallergie.ch/Image/pflanzen/Plantago_Pollen_100X138.jpg" TargetMode="External"/><Relationship Id="rId11" Type="http://schemas.openxmlformats.org/officeDocument/2006/relationships/hyperlink" Target="http://allergenscienceandconsulting.com/wp-content/uploads/2015/01/Rumex-acetosella-pollen-1000X.jpg" TargetMode="External"/><Relationship Id="rId5" Type="http://schemas.openxmlformats.org/officeDocument/2006/relationships/hyperlink" Target="http://www.pollens.fr/_gfx/visuels/_graminees-02.jpg" TargetMode="External"/><Relationship Id="rId15" Type="http://schemas.openxmlformats.org/officeDocument/2006/relationships/hyperlink" Target="http://www.pollens.fr/_gfx/visuels/_ambroisie-02.jpg" TargetMode="External"/><Relationship Id="rId10" Type="http://schemas.openxmlformats.org/officeDocument/2006/relationships/hyperlink" Target="https://c7.alamy.com/compfr/3/eab4fb13d02c427d8928abd7f6c2e8e3/dt62xx.jpg" TargetMode="External"/><Relationship Id="rId4" Type="http://schemas.openxmlformats.org/officeDocument/2006/relationships/hyperlink" Target="http://www.pollens.fr/_gfx/visuels/_graminees-01.jpg" TargetMode="External"/><Relationship Id="rId9" Type="http://schemas.openxmlformats.org/officeDocument/2006/relationships/hyperlink" Target="https://c7.alamy.com/compfr/dt62xx/la-menthe-pouliot-mentha-pulegium-les-grains-de-pollen-sem-560x-de-grossissement-dt62xx.jpg" TargetMode="External"/><Relationship Id="rId14" Type="http://schemas.openxmlformats.org/officeDocument/2006/relationships/hyperlink" Target="http://www.pollens.fr/_gfx/visuels/_ambroisie-01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ollens.fr/les-risques/historiques.php" TargetMode="External"/><Relationship Id="rId13" Type="http://schemas.openxmlformats.org/officeDocument/2006/relationships/hyperlink" Target="http://www.chu-rouen.fr/page/desensibilisation-immunologique" TargetMode="External"/><Relationship Id="rId18" Type="http://schemas.openxmlformats.org/officeDocument/2006/relationships/hyperlink" Target="https://commons.wikimedia.org/w/index.php?curid=2042450" TargetMode="External"/><Relationship Id="rId3" Type="http://schemas.openxmlformats.org/officeDocument/2006/relationships/hyperlink" Target="https://www.dropbox.com/home/Henry%20et%20Papa/Mati%C3%A8res/TPE/TPE%202018/fichier%20le%20plus%20recent?preview=http+menarini.docx" TargetMode="External"/><Relationship Id="rId7" Type="http://schemas.openxmlformats.org/officeDocument/2006/relationships/hyperlink" Target="http://www.stallergenesgreer.fr/le-mecanisme-daction-de-la-reaction-allergique" TargetMode="External"/><Relationship Id="rId12" Type="http://schemas.openxmlformats.org/officeDocument/2006/relationships/hyperlink" Target="https://www.jle.com/fr/revues/ers/sommaire.phtml?cle_parution=157" TargetMode="External"/><Relationship Id="rId17" Type="http://schemas.openxmlformats.org/officeDocument/2006/relationships/hyperlink" Target="https://commons.wikimedia.org/w/index.php?curid=1901455" TargetMode="External"/><Relationship Id="rId2" Type="http://schemas.openxmlformats.org/officeDocument/2006/relationships/hyperlink" Target="http://www.pollens.fr/les-risques/risques-par-ville-details.php?id_ville=7&amp;id_taxon=6" TargetMode="External"/><Relationship Id="rId16" Type="http://schemas.openxmlformats.org/officeDocument/2006/relationships/hyperlink" Target="https://commons.wikimedia.org/w/index.php?curid=6551661" TargetMode="External"/><Relationship Id="rId20" Type="http://schemas.openxmlformats.org/officeDocument/2006/relationships/hyperlink" Target="https://www.monpediatre.net/wp-content/uploads/2017/10/Immunotherapie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123rf.com/photo_40056569_m&#233;canisme-de-la-fi&#232;vre-des-foins-montrant-pollen-fixation-sur-ige-sur-les-mastocytes-dans-la-peau-allerg.html" TargetMode="External"/><Relationship Id="rId11" Type="http://schemas.openxmlformats.org/officeDocument/2006/relationships/hyperlink" Target="https://www.jle.com/fr/revues/ers/e-docs/synergie_entre_pollens_et_polluants_chimiques_de_l_air_les_risques_croises_130005/article.phtml?tab=texte" TargetMode="External"/><Relationship Id="rId5" Type="http://schemas.openxmlformats.org/officeDocument/2006/relationships/hyperlink" Target="http://www.menarini.fr/allergologie-reaction-mecanisme.php" TargetMode="External"/><Relationship Id="rId15" Type="http://schemas.openxmlformats.org/officeDocument/2006/relationships/hyperlink" Target="https://commons.wikimedia.org/w/index.php?curid=7900347" TargetMode="External"/><Relationship Id="rId10" Type="http://schemas.openxmlformats.org/officeDocument/2006/relationships/hyperlink" Target="http://www.pollens.fr/les-risques/risques-par-ville-details.php?id_ville=40&amp;id_taxon=1" TargetMode="External"/><Relationship Id="rId19" Type="http://schemas.openxmlformats.org/officeDocument/2006/relationships/hyperlink" Target="http://www2.us.elsevierhealth.com/scripts/om.dll/serve?action=searchDB&amp;searchDBfor=art&amp;artType=abs&amp;id=as0091674903020220&amp;nav=abs" TargetMode="External"/><Relationship Id="rId4" Type="http://schemas.openxmlformats.org/officeDocument/2006/relationships/hyperlink" Target="https://www.entremed.fr/allergie-pollen-symptomes-remedes-traitement-sans-ordonnance/" TargetMode="External"/><Relationship Id="rId9" Type="http://schemas.openxmlformats.org/officeDocument/2006/relationships/hyperlink" Target="http://www.pollens.fr/les-risques/risques-par-ville-details.php?id_ville=63&amp;id_taxon=1" TargetMode="External"/><Relationship Id="rId14" Type="http://schemas.openxmlformats.org/officeDocument/2006/relationships/hyperlink" Target="https://i.ytimg.com/vi/B23as3n0BJo/hqdefault.jpg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files.photosnack.net/albums/images/a95987c27883b7016f377ai302971541/scale-350x350" TargetMode="External"/><Relationship Id="rId13" Type="http://schemas.openxmlformats.org/officeDocument/2006/relationships/hyperlink" Target="http://www.aitc-group.com/alahram2/index.php/products/imaging/microscopy-systems/oct-imaging/1325-nm-oct-microscope-module-detail" TargetMode="External"/><Relationship Id="rId3" Type="http://schemas.openxmlformats.org/officeDocument/2006/relationships/hyperlink" Target="https://drive.google.com/open?id=1DkypA1O5ZflHyt4l_9IcFAvmbe6lyyJl" TargetMode="External"/><Relationship Id="rId7" Type="http://schemas.openxmlformats.org/officeDocument/2006/relationships/hyperlink" Target="https://drive.google.com/open?id=1NzobblL-XQg2K4zhTlHqUiImu3UzE-D9" TargetMode="External"/><Relationship Id="rId12" Type="http://schemas.openxmlformats.org/officeDocument/2006/relationships/hyperlink" Target="https://drive.google.com/open?id=1QbrEPbIEhyJ8fIvosXM7GxbwnAltvsIP" TargetMode="External"/><Relationship Id="rId2" Type="http://schemas.openxmlformats.org/officeDocument/2006/relationships/hyperlink" Target="https://docplayer.fr/docs-images/48/24882598/images/40-0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outiquedessciences.universite-lyon.fr/servlet/com.univ.collaboratif.utils.LectureFichiergw?ID_FICHIER=1251709164677" TargetMode="External"/><Relationship Id="rId11" Type="http://schemas.openxmlformats.org/officeDocument/2006/relationships/hyperlink" Target="https://drive.google.com/open?id=1faqSlOl0Ke06YHMjrfajceOpEwFeclPE" TargetMode="External"/><Relationship Id="rId5" Type="http://schemas.openxmlformats.org/officeDocument/2006/relationships/hyperlink" Target="https://encrypted-tbn0.gstatic.com/images?q=tbn:ANd9GcQCRjSPo1UUpbcosegeJVirIdF_dQidMNYjwPH66xYc9rZLf1DW" TargetMode="External"/><Relationship Id="rId10" Type="http://schemas.openxmlformats.org/officeDocument/2006/relationships/hyperlink" Target="http://files.photosnack.net/albums/images/8bfe42290fa15d894b06c5i302971576/scale-350x350" TargetMode="External"/><Relationship Id="rId4" Type="http://schemas.openxmlformats.org/officeDocument/2006/relationships/hyperlink" Target="http://www.pollens.fr/le-reseau/images/buse-de-captage.jpg" TargetMode="External"/><Relationship Id="rId9" Type="http://schemas.openxmlformats.org/officeDocument/2006/relationships/hyperlink" Target="https://drive.google.com/open?id=1aZg8TUUSMRWaa8pT_7NFuRJelE_Y7BJq" TargetMode="External"/><Relationship Id="rId14" Type="http://schemas.openxmlformats.org/officeDocument/2006/relationships/hyperlink" Target="http://www.aitc-group.com/alahram2/images/stories/virtuemart/product/378_octmicmounted-nikonfn1.png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ollens.fr/les-risques/risques-par-ville-details.php?id_ville=90&amp;id_taxon=54" TargetMode="External"/><Relationship Id="rId13" Type="http://schemas.openxmlformats.org/officeDocument/2006/relationships/hyperlink" Target="http://s1.1zoom.me/b5050/954/Sunflowers_Birds_Closeup_448120_1680x1050.jpg" TargetMode="External"/><Relationship Id="rId18" Type="http://schemas.openxmlformats.org/officeDocument/2006/relationships/hyperlink" Target="https://encrypted-tbn0.gstatic.com/images?q=tbn:ANd9GcSOA0BLUXUxLxIHfK05XDIbBeZKs1rOV34Kr1fTXc0qkNBzTML2" TargetMode="External"/><Relationship Id="rId3" Type="http://schemas.openxmlformats.org/officeDocument/2006/relationships/hyperlink" Target="http://www.pollens.fr/les-risques/risques-par-ville-details.php?id_ville=40&amp;id_taxon=9" TargetMode="External"/><Relationship Id="rId7" Type="http://schemas.openxmlformats.org/officeDocument/2006/relationships/hyperlink" Target="http://www.pollens.fr/les-risques/risques-par-ville-details.php?id_ville=7&amp;id_taxon=9" TargetMode="External"/><Relationship Id="rId12" Type="http://schemas.openxmlformats.org/officeDocument/2006/relationships/hyperlink" Target="https://www.worldallergy.org/" TargetMode="External"/><Relationship Id="rId17" Type="http://schemas.openxmlformats.org/officeDocument/2006/relationships/hyperlink" Target="https://photos.lci.fr/images/1920/1080/les-allergies-aux-pollens-concernent-18-millions-de-francais-20180416-1608-c93746-0@1x.jpeg" TargetMode="External"/><Relationship Id="rId2" Type="http://schemas.openxmlformats.org/officeDocument/2006/relationships/hyperlink" Target="http://www.pollens.fr/les-risques/risques-par-ville-details.php?id_ville=40&amp;id_taxon=13" TargetMode="External"/><Relationship Id="rId16" Type="http://schemas.openxmlformats.org/officeDocument/2006/relationships/hyperlink" Target="https://www.researchgate.net/profile/Etienne_Cassagne/publication/37294206/figure/fig2/AS:549246639906818@1507962011600/Les-composants-du-corps-central-du-capteur-pollinique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ollens.fr/les-risques/risques-par-ville-details.php?id_ville=7&amp;id_taxon=54" TargetMode="External"/><Relationship Id="rId11" Type="http://schemas.openxmlformats.org/officeDocument/2006/relationships/hyperlink" Target="http://www.pollens.fr/les-risques/risques-par-ville-details.php?id_ville=29&amp;id_taxon=9" TargetMode="External"/><Relationship Id="rId5" Type="http://schemas.openxmlformats.org/officeDocument/2006/relationships/hyperlink" Target="http://www.pollens.fr/les-risques/risques-par-ville-details.php?id_ville=26&amp;id_taxon=9" TargetMode="External"/><Relationship Id="rId15" Type="http://schemas.openxmlformats.org/officeDocument/2006/relationships/hyperlink" Target="https://www.pollens.fr/medias/img/app-fr-v2.svg" TargetMode="External"/><Relationship Id="rId10" Type="http://schemas.openxmlformats.org/officeDocument/2006/relationships/hyperlink" Target="http://www.pollens.fr/les-risques/risques-par-ville-details.php?id_ville=29&amp;id_taxon=54" TargetMode="External"/><Relationship Id="rId19" Type="http://schemas.openxmlformats.org/officeDocument/2006/relationships/hyperlink" Target="http://www.fao.org/3/u8480e/u8480e07.htm" TargetMode="External"/><Relationship Id="rId4" Type="http://schemas.openxmlformats.org/officeDocument/2006/relationships/hyperlink" Target="http://www.pollens.fr/les-risques/risques-par-ville-details.php?id_ville=26&amp;id_taxon=54" TargetMode="External"/><Relationship Id="rId9" Type="http://schemas.openxmlformats.org/officeDocument/2006/relationships/hyperlink" Target="http://www.pollens.fr/les-risques/risques-par-ville-details.php?id_ville=90&amp;id_taxon=9" TargetMode="External"/><Relationship Id="rId14" Type="http://schemas.openxmlformats.org/officeDocument/2006/relationships/hyperlink" Target="https://www.ledauphine.com/france-monde/2017/06/25/alerte-rouge-pour-les-allergiques-aux-pollen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flowers&#10;&#10;Description automatically generated">
            <a:extLst>
              <a:ext uri="{FF2B5EF4-FFF2-40B4-BE49-F238E27FC236}">
                <a16:creationId xmlns:a16="http://schemas.microsoft.com/office/drawing/2014/main" xmlns="" id="{ADDEFEE8-720A-0047-8981-36DCBB2B31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re 1"/>
          <p:cNvSpPr>
            <a:spLocks noGrp="1"/>
          </p:cNvSpPr>
          <p:nvPr>
            <p:ph type="ctrTitle"/>
          </p:nvPr>
        </p:nvSpPr>
        <p:spPr>
          <a:xfrm>
            <a:off x="685800" y="1212479"/>
            <a:ext cx="7772400" cy="2187674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TPE: matière et forme</a:t>
            </a:r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fr-FR" dirty="0"/>
              <a:t>Le pollen 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79512" y="4992211"/>
            <a:ext cx="8836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fr-FR" dirty="0">
                <a:solidFill>
                  <a:srgbClr val="FFFFFF"/>
                </a:solidFill>
                <a:latin typeface="Calibri" panose="020F0502020204030204" pitchFamily="34" charset="0"/>
              </a:rPr>
              <a:t>Présenté par</a:t>
            </a: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</a:rPr>
              <a:t>​</a:t>
            </a:r>
            <a:endParaRPr lang="en-US" dirty="0">
              <a:solidFill>
                <a:srgbClr val="FFFFFF"/>
              </a:solidFill>
              <a:latin typeface="Segoe UI"/>
            </a:endParaRPr>
          </a:p>
          <a:p>
            <a:pPr algn="ctr" fontAlgn="base"/>
            <a:r>
              <a:rPr lang="fr-FR" dirty="0">
                <a:solidFill>
                  <a:srgbClr val="FFFFFF"/>
                </a:solidFill>
                <a:latin typeface="Calibri" panose="020F0502020204030204" pitchFamily="34" charset="0"/>
              </a:rPr>
              <a:t>Letellier Henry</a:t>
            </a: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</a:rPr>
              <a:t>​</a:t>
            </a:r>
            <a:endParaRPr lang="en-US" dirty="0">
              <a:solidFill>
                <a:srgbClr val="FFFFFF"/>
              </a:solidFill>
              <a:latin typeface="Segoe UI"/>
            </a:endParaRPr>
          </a:p>
          <a:p>
            <a:pPr algn="ctr" fontAlgn="base"/>
            <a:r>
              <a:rPr lang="fr-FR" dirty="0">
                <a:solidFill>
                  <a:srgbClr val="FFFFFF"/>
                </a:solidFill>
                <a:latin typeface="Calibri" panose="020F0502020204030204" pitchFamily="34" charset="0"/>
              </a:rPr>
              <a:t>Husson Bastien</a:t>
            </a: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</a:rPr>
              <a:t>​</a:t>
            </a:r>
            <a:endParaRPr lang="en-US" dirty="0">
              <a:solidFill>
                <a:srgbClr val="FFFFFF"/>
              </a:solidFill>
              <a:latin typeface="Segoe UI"/>
            </a:endParaRPr>
          </a:p>
          <a:p>
            <a:pPr algn="ctr" fontAlgn="base"/>
            <a:r>
              <a:rPr lang="fr-FR" dirty="0">
                <a:solidFill>
                  <a:srgbClr val="FFFFFF"/>
                </a:solidFill>
                <a:latin typeface="Calibri" panose="020F0502020204030204" pitchFamily="34" charset="0"/>
              </a:rPr>
              <a:t>​</a:t>
            </a:r>
            <a:endParaRPr lang="fr-FR" dirty="0">
              <a:solidFill>
                <a:srgbClr val="FFFFFF"/>
              </a:solidFill>
              <a:latin typeface="Segoe UI"/>
            </a:endParaRPr>
          </a:p>
          <a:p>
            <a:pPr algn="r" fontAlgn="base"/>
            <a:r>
              <a:rPr lang="fr-FR" dirty="0">
                <a:solidFill>
                  <a:srgbClr val="FFFFFF"/>
                </a:solidFill>
                <a:latin typeface="Calibri" panose="020F0502020204030204" pitchFamily="34" charset="0"/>
              </a:rPr>
              <a:t>Cours </a:t>
            </a:r>
            <a:r>
              <a:rPr lang="fr-FR" dirty="0" err="1">
                <a:solidFill>
                  <a:srgbClr val="FFFFFF"/>
                </a:solidFill>
                <a:latin typeface="Calibri" panose="020F0502020204030204" pitchFamily="34" charset="0"/>
              </a:rPr>
              <a:t>Hattemer</a:t>
            </a:r>
            <a:r>
              <a:rPr lang="fr-FR" dirty="0">
                <a:solidFill>
                  <a:srgbClr val="FFFFFF"/>
                </a:solidFill>
                <a:latin typeface="Calibri" panose="020F0502020204030204" pitchFamily="34" charset="0"/>
              </a:rPr>
              <a:t> , année 2018-2019</a:t>
            </a: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</a:rPr>
              <a:t>​</a:t>
            </a:r>
            <a:endParaRPr lang="en-US" dirty="0">
              <a:solidFill>
                <a:srgbClr val="FFFFFF"/>
              </a:solidFill>
              <a:latin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AA16612-ACD2-4A16-8F2B-4514FD6BF2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Image 5" descr="https://encrypted-tbn0.gstatic.com/images?q=tbn:ANd9GcQCRjSPo1UUpbcosegeJVirIdF_dQidMNYjwPH66xYc9rZLf1DW">
            <a:extLst>
              <a:ext uri="{FF2B5EF4-FFF2-40B4-BE49-F238E27FC236}">
                <a16:creationId xmlns:a16="http://schemas.microsoft.com/office/drawing/2014/main" xmlns="" id="{5FB6DD8E-87C6-9744-B99E-03A9784F3DED}"/>
              </a:ext>
            </a:extLst>
          </p:cNvPr>
          <p:cNvPicPr/>
          <p:nvPr/>
        </p:nvPicPr>
        <p:blipFill>
          <a:blip r:embed="rId4" cstate="print"/>
          <a:srcRect l="42750" t="27894" r="43504" b="41732"/>
          <a:stretch>
            <a:fillRect/>
          </a:stretch>
        </p:blipFill>
        <p:spPr bwMode="auto">
          <a:xfrm>
            <a:off x="3003245" y="2420888"/>
            <a:ext cx="72008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fr-FR" sz="3500">
                <a:solidFill>
                  <a:srgbClr val="FFFFFF"/>
                </a:solidFill>
              </a:rPr>
              <a:t>Lanzoni</a:t>
            </a:r>
          </a:p>
        </p:txBody>
      </p:sp>
      <p:pic>
        <p:nvPicPr>
          <p:cNvPr id="12" name="Espace réservé du contenu 3" descr="Buse de captage">
            <a:extLst>
              <a:ext uri="{FF2B5EF4-FFF2-40B4-BE49-F238E27FC236}">
                <a16:creationId xmlns:a16="http://schemas.microsoft.com/office/drawing/2014/main" xmlns="" id="{5932749C-C158-E646-812A-53E9D6B85E70}"/>
              </a:ext>
            </a:extLst>
          </p:cNvPr>
          <p:cNvPicPr>
            <a:picLocks/>
          </p:cNvPicPr>
          <p:nvPr/>
        </p:nvPicPr>
        <p:blipFill>
          <a:blip r:embed="rId5" cstate="print"/>
          <a:srcRect l="22523" t="12329" r="22522" b="17808"/>
          <a:stretch>
            <a:fillRect/>
          </a:stretch>
        </p:blipFill>
        <p:spPr bwMode="auto">
          <a:xfrm>
            <a:off x="488098" y="2492896"/>
            <a:ext cx="1482518" cy="1239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mage 7" descr="C:\Users\User\Documents\001 TPE Pollen\Courbevoie, Île-de-France\IMG_0972.JPEG">
            <a:extLst>
              <a:ext uri="{FF2B5EF4-FFF2-40B4-BE49-F238E27FC236}">
                <a16:creationId xmlns:a16="http://schemas.microsoft.com/office/drawing/2014/main" xmlns="" id="{8AAE647B-2487-7D43-87EE-0AF219CB3468}"/>
              </a:ext>
            </a:extLst>
          </p:cNvPr>
          <p:cNvPicPr/>
          <p:nvPr/>
        </p:nvPicPr>
        <p:blipFill>
          <a:blip r:embed="rId6" cstate="print"/>
          <a:srcRect l="22118" t="10865" r="35613" b="32151"/>
          <a:stretch>
            <a:fillRect/>
          </a:stretch>
        </p:blipFill>
        <p:spPr bwMode="auto">
          <a:xfrm>
            <a:off x="6061437" y="2553870"/>
            <a:ext cx="1448190" cy="147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ZoneTexte 4">
            <a:extLst>
              <a:ext uri="{FF2B5EF4-FFF2-40B4-BE49-F238E27FC236}">
                <a16:creationId xmlns:a16="http://schemas.microsoft.com/office/drawing/2014/main" xmlns="" id="{B6B75CE0-47DF-164D-86CF-FF858DD4850D}"/>
              </a:ext>
            </a:extLst>
          </p:cNvPr>
          <p:cNvSpPr txBox="1"/>
          <p:nvPr/>
        </p:nvSpPr>
        <p:spPr>
          <a:xfrm>
            <a:off x="475320" y="377288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Buse de captage</a:t>
            </a:r>
          </a:p>
        </p:txBody>
      </p:sp>
      <p:sp>
        <p:nvSpPr>
          <p:cNvPr id="16" name="ZoneTexte 6">
            <a:extLst>
              <a:ext uri="{FF2B5EF4-FFF2-40B4-BE49-F238E27FC236}">
                <a16:creationId xmlns:a16="http://schemas.microsoft.com/office/drawing/2014/main" xmlns="" id="{E4B6EC15-AD7F-1747-A84A-1BD42CAA0E7C}"/>
              </a:ext>
            </a:extLst>
          </p:cNvPr>
          <p:cNvSpPr txBox="1"/>
          <p:nvPr/>
        </p:nvSpPr>
        <p:spPr>
          <a:xfrm>
            <a:off x="2863730" y="3742316"/>
            <a:ext cx="3004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Bande cellophane adhésive</a:t>
            </a:r>
          </a:p>
        </p:txBody>
      </p:sp>
      <p:sp>
        <p:nvSpPr>
          <p:cNvPr id="17" name="ZoneTexte 8">
            <a:extLst>
              <a:ext uri="{FF2B5EF4-FFF2-40B4-BE49-F238E27FC236}">
                <a16:creationId xmlns:a16="http://schemas.microsoft.com/office/drawing/2014/main" xmlns="" id="{0DA53235-E234-AB4A-B654-B3BA697283FC}"/>
              </a:ext>
            </a:extLst>
          </p:cNvPr>
          <p:cNvSpPr txBox="1"/>
          <p:nvPr/>
        </p:nvSpPr>
        <p:spPr>
          <a:xfrm>
            <a:off x="7589179" y="377288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Tambour</a:t>
            </a:r>
          </a:p>
        </p:txBody>
      </p:sp>
      <p:sp>
        <p:nvSpPr>
          <p:cNvPr id="18" name="ZoneTexte 4">
            <a:extLst>
              <a:ext uri="{FF2B5EF4-FFF2-40B4-BE49-F238E27FC236}">
                <a16:creationId xmlns:a16="http://schemas.microsoft.com/office/drawing/2014/main" xmlns="" id="{1F06EA88-A5A5-4649-9D84-46105377C92B}"/>
              </a:ext>
            </a:extLst>
          </p:cNvPr>
          <p:cNvSpPr txBox="1"/>
          <p:nvPr/>
        </p:nvSpPr>
        <p:spPr>
          <a:xfrm>
            <a:off x="430628" y="625539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Horloge</a:t>
            </a:r>
          </a:p>
        </p:txBody>
      </p:sp>
      <p:sp>
        <p:nvSpPr>
          <p:cNvPr id="19" name="ZoneTexte 6">
            <a:extLst>
              <a:ext uri="{FF2B5EF4-FFF2-40B4-BE49-F238E27FC236}">
                <a16:creationId xmlns:a16="http://schemas.microsoft.com/office/drawing/2014/main" xmlns="" id="{5B402760-A4FF-BD42-A005-D151256DDD14}"/>
              </a:ext>
            </a:extLst>
          </p:cNvPr>
          <p:cNvSpPr txBox="1"/>
          <p:nvPr/>
        </p:nvSpPr>
        <p:spPr>
          <a:xfrm>
            <a:off x="2890440" y="6289843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Baromètre</a:t>
            </a:r>
          </a:p>
        </p:txBody>
      </p:sp>
      <p:sp>
        <p:nvSpPr>
          <p:cNvPr id="20" name="ZoneTexte 8">
            <a:extLst>
              <a:ext uri="{FF2B5EF4-FFF2-40B4-BE49-F238E27FC236}">
                <a16:creationId xmlns:a16="http://schemas.microsoft.com/office/drawing/2014/main" xmlns="" id="{B825E243-723D-EB4D-88D7-501DF933DAE4}"/>
              </a:ext>
            </a:extLst>
          </p:cNvPr>
          <p:cNvSpPr txBox="1"/>
          <p:nvPr/>
        </p:nvSpPr>
        <p:spPr>
          <a:xfrm>
            <a:off x="6887013" y="5373907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Tambour avec bande</a:t>
            </a:r>
          </a:p>
          <a:p>
            <a:r>
              <a:rPr lang="fr-FR" dirty="0"/>
              <a:t>cellophane adhésive</a:t>
            </a:r>
          </a:p>
        </p:txBody>
      </p:sp>
      <p:pic>
        <p:nvPicPr>
          <p:cNvPr id="21" name="Image 10" descr="http://files.photosnack.net/albums/images/a95987c27883b7016f377ai302971541/scale-350x350">
            <a:extLst>
              <a:ext uri="{FF2B5EF4-FFF2-40B4-BE49-F238E27FC236}">
                <a16:creationId xmlns:a16="http://schemas.microsoft.com/office/drawing/2014/main" xmlns="" id="{F5CD1663-6016-B443-BBA9-39A0F0CD85A6}"/>
              </a:ext>
            </a:extLst>
          </p:cNvPr>
          <p:cNvPicPr/>
          <p:nvPr/>
        </p:nvPicPr>
        <p:blipFill>
          <a:blip r:embed="rId7" cstate="print"/>
          <a:srcRect l="28000" t="29008" r="38857" b="36641"/>
          <a:stretch>
            <a:fillRect/>
          </a:stretch>
        </p:blipFill>
        <p:spPr bwMode="auto">
          <a:xfrm>
            <a:off x="467544" y="4732510"/>
            <a:ext cx="1962069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Image 11" descr="C:\Users\User\Documents\001 TPE Pollen\Courbevoie, Île-de-France\IMG_0816.JPEG">
            <a:extLst>
              <a:ext uri="{FF2B5EF4-FFF2-40B4-BE49-F238E27FC236}">
                <a16:creationId xmlns:a16="http://schemas.microsoft.com/office/drawing/2014/main" xmlns="" id="{F21B365C-2A16-004E-9DCB-EF28D57D18FA}"/>
              </a:ext>
            </a:extLst>
          </p:cNvPr>
          <p:cNvPicPr/>
          <p:nvPr/>
        </p:nvPicPr>
        <p:blipFill>
          <a:blip r:embed="rId8" cstate="print"/>
          <a:srcRect l="25443" t="9091" r="41273" b="1996"/>
          <a:stretch>
            <a:fillRect/>
          </a:stretch>
        </p:blipFill>
        <p:spPr bwMode="auto">
          <a:xfrm>
            <a:off x="3003245" y="4278231"/>
            <a:ext cx="1008112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Image 12" descr="http://files.photosnack.net/albums/images/8bfe42290fa15d894b06c5i302971576/scale-350x350">
            <a:extLst>
              <a:ext uri="{FF2B5EF4-FFF2-40B4-BE49-F238E27FC236}">
                <a16:creationId xmlns:a16="http://schemas.microsoft.com/office/drawing/2014/main" xmlns="" id="{92AA03CF-0EB9-1940-896F-BAB2AB5D670A}"/>
              </a:ext>
            </a:extLst>
          </p:cNvPr>
          <p:cNvPicPr/>
          <p:nvPr/>
        </p:nvPicPr>
        <p:blipFill>
          <a:blip r:embed="rId9" cstate="print"/>
          <a:srcRect l="35428" t="16412" r="12286" b="30153"/>
          <a:stretch>
            <a:fillRect/>
          </a:stretch>
        </p:blipFill>
        <p:spPr bwMode="auto">
          <a:xfrm>
            <a:off x="5317592" y="5160351"/>
            <a:ext cx="1458771" cy="11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1121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AA16612-ACD2-4A16-8F2B-4514FD6BF2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fr-FR" sz="3500">
                <a:solidFill>
                  <a:srgbClr val="FFFFFF"/>
                </a:solidFill>
              </a:rPr>
              <a:t>Lanzoni</a:t>
            </a:r>
          </a:p>
        </p:txBody>
      </p:sp>
      <p:sp>
        <p:nvSpPr>
          <p:cNvPr id="29" name="ZoneTexte 4">
            <a:extLst>
              <a:ext uri="{FF2B5EF4-FFF2-40B4-BE49-F238E27FC236}">
                <a16:creationId xmlns:a16="http://schemas.microsoft.com/office/drawing/2014/main" xmlns="" id="{07FB63A7-3C87-3B4A-8938-69D5F4C5B637}"/>
              </a:ext>
            </a:extLst>
          </p:cNvPr>
          <p:cNvSpPr txBox="1"/>
          <p:nvPr/>
        </p:nvSpPr>
        <p:spPr>
          <a:xfrm>
            <a:off x="251520" y="424540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Plaque de découpage</a:t>
            </a:r>
          </a:p>
        </p:txBody>
      </p:sp>
      <p:sp>
        <p:nvSpPr>
          <p:cNvPr id="30" name="ZoneTexte 6">
            <a:extLst>
              <a:ext uri="{FF2B5EF4-FFF2-40B4-BE49-F238E27FC236}">
                <a16:creationId xmlns:a16="http://schemas.microsoft.com/office/drawing/2014/main" xmlns="" id="{AFD14DBC-BCBB-2B48-B313-8101EB5EE4EB}"/>
              </a:ext>
            </a:extLst>
          </p:cNvPr>
          <p:cNvSpPr txBox="1"/>
          <p:nvPr/>
        </p:nvSpPr>
        <p:spPr>
          <a:xfrm>
            <a:off x="3236563" y="4263934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Pompe à vide</a:t>
            </a:r>
          </a:p>
        </p:txBody>
      </p:sp>
      <p:pic>
        <p:nvPicPr>
          <p:cNvPr id="31" name="Image 9" descr="C:\Users\User\Documents\001 TPE Pollen\Courbevoie, Île-de-France\IMG_0817.JPEG">
            <a:extLst>
              <a:ext uri="{FF2B5EF4-FFF2-40B4-BE49-F238E27FC236}">
                <a16:creationId xmlns:a16="http://schemas.microsoft.com/office/drawing/2014/main" xmlns="" id="{827ABCE9-0DA8-8D4C-9B15-7550BD461EA2}"/>
              </a:ext>
            </a:extLst>
          </p:cNvPr>
          <p:cNvPicPr/>
          <p:nvPr/>
        </p:nvPicPr>
        <p:blipFill>
          <a:blip r:embed="rId4" cstate="print"/>
          <a:srcRect l="12639" t="57650" r="39634" b="9091"/>
          <a:stretch>
            <a:fillRect/>
          </a:stretch>
        </p:blipFill>
        <p:spPr bwMode="auto">
          <a:xfrm>
            <a:off x="252940" y="2922814"/>
            <a:ext cx="2292259" cy="1186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Image 13" descr="C:\Users\User\Documents\001 TPE Pollen\Courbevoie, Île-de-France\IMG_0817.JPEG">
            <a:extLst>
              <a:ext uri="{FF2B5EF4-FFF2-40B4-BE49-F238E27FC236}">
                <a16:creationId xmlns:a16="http://schemas.microsoft.com/office/drawing/2014/main" xmlns="" id="{46313CFB-AFB8-024B-A778-1429B30EFF3C}"/>
              </a:ext>
            </a:extLst>
          </p:cNvPr>
          <p:cNvPicPr/>
          <p:nvPr/>
        </p:nvPicPr>
        <p:blipFill>
          <a:blip r:embed="rId5" cstate="print"/>
          <a:srcRect l="43670" t="11087" r="37177" b="75831"/>
          <a:stretch>
            <a:fillRect/>
          </a:stretch>
        </p:blipFill>
        <p:spPr bwMode="auto">
          <a:xfrm>
            <a:off x="3327736" y="2674131"/>
            <a:ext cx="2882194" cy="148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Image 8" descr="C:\Users\User\Documents\001 TPE Pollen\Courbevoie, Île-de-France\IMG_0841.JPEG">
            <a:extLst>
              <a:ext uri="{FF2B5EF4-FFF2-40B4-BE49-F238E27FC236}">
                <a16:creationId xmlns:a16="http://schemas.microsoft.com/office/drawing/2014/main" xmlns="" id="{514E5589-C6B0-BE42-BC5D-0E944EB055B5}"/>
              </a:ext>
            </a:extLst>
          </p:cNvPr>
          <p:cNvPicPr/>
          <p:nvPr/>
        </p:nvPicPr>
        <p:blipFill rotWithShape="1">
          <a:blip r:embed="rId6" cstate="print"/>
          <a:srcRect l="21062" r="20555" b="27548"/>
          <a:stretch/>
        </p:blipFill>
        <p:spPr bwMode="auto">
          <a:xfrm>
            <a:off x="266700" y="4816219"/>
            <a:ext cx="1979712" cy="1840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ZoneTexte 6">
            <a:extLst>
              <a:ext uri="{FF2B5EF4-FFF2-40B4-BE49-F238E27FC236}">
                <a16:creationId xmlns:a16="http://schemas.microsoft.com/office/drawing/2014/main" xmlns="" id="{1507E82D-0A9F-DC44-AC02-51792C65C21F}"/>
              </a:ext>
            </a:extLst>
          </p:cNvPr>
          <p:cNvSpPr txBox="1"/>
          <p:nvPr/>
        </p:nvSpPr>
        <p:spPr>
          <a:xfrm>
            <a:off x="2358010" y="5307749"/>
            <a:ext cx="385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Montage coloré et</a:t>
            </a:r>
          </a:p>
          <a:p>
            <a:r>
              <a:rPr lang="fr-FR" dirty="0"/>
              <a:t>Lamelle contenant des grains de pollen</a:t>
            </a:r>
          </a:p>
        </p:txBody>
      </p:sp>
      <p:pic>
        <p:nvPicPr>
          <p:cNvPr id="37" name="Image 10" descr="http://www.aitc-group.com/alahram2/images/stories/virtuemart/product/378_octmicmounted-nikonfn1.png">
            <a:extLst>
              <a:ext uri="{FF2B5EF4-FFF2-40B4-BE49-F238E27FC236}">
                <a16:creationId xmlns:a16="http://schemas.microsoft.com/office/drawing/2014/main" xmlns="" id="{EFF4FEF7-F675-644D-8253-809534687833}"/>
              </a:ext>
            </a:extLst>
          </p:cNvPr>
          <p:cNvPicPr/>
          <p:nvPr/>
        </p:nvPicPr>
        <p:blipFill>
          <a:blip r:embed="rId7" cstate="print"/>
          <a:srcRect l="2250" t="2201" r="32789"/>
          <a:stretch>
            <a:fillRect/>
          </a:stretch>
        </p:blipFill>
        <p:spPr bwMode="auto">
          <a:xfrm>
            <a:off x="6718770" y="4194507"/>
            <a:ext cx="1788415" cy="244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ZoneTexte 11">
            <a:extLst>
              <a:ext uri="{FF2B5EF4-FFF2-40B4-BE49-F238E27FC236}">
                <a16:creationId xmlns:a16="http://schemas.microsoft.com/office/drawing/2014/main" xmlns="" id="{5226CFB8-A18C-114C-A284-29CA2B522D76}"/>
              </a:ext>
            </a:extLst>
          </p:cNvPr>
          <p:cNvSpPr txBox="1"/>
          <p:nvPr/>
        </p:nvSpPr>
        <p:spPr>
          <a:xfrm>
            <a:off x="5635342" y="6195638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Microscope</a:t>
            </a:r>
          </a:p>
        </p:txBody>
      </p:sp>
    </p:spTree>
    <p:extLst>
      <p:ext uri="{BB962C8B-B14F-4D97-AF65-F5344CB8AC3E}">
        <p14:creationId xmlns:p14="http://schemas.microsoft.com/office/powerpoint/2010/main" xmlns="" val="319695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AA16612-ACD2-4A16-8F2B-4514FD6BF2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r>
              <a:rPr lang="fr-FR" sz="3500" dirty="0">
                <a:solidFill>
                  <a:srgbClr val="FFFFFF"/>
                </a:solidFill>
              </a:rPr>
              <a:t>Gamma (2/3)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84419" y="3092970"/>
            <a:ext cx="7375161" cy="2693976"/>
          </a:xfrm>
        </p:spPr>
        <p:txBody>
          <a:bodyPr>
            <a:normAutofit/>
          </a:bodyPr>
          <a:lstStyle/>
          <a:p>
            <a:r>
              <a:rPr lang="fr-FR" sz="1700" dirty="0">
                <a:solidFill>
                  <a:srgbClr val="000000"/>
                </a:solidFill>
              </a:rPr>
              <a:t>Gamma répertorié selon les procédures</a:t>
            </a:r>
          </a:p>
          <a:p>
            <a:r>
              <a:rPr lang="fr-FR" sz="1700" dirty="0">
                <a:solidFill>
                  <a:srgbClr val="000000"/>
                </a:solidFill>
              </a:rPr>
              <a:t>Bande découpée par jour</a:t>
            </a:r>
          </a:p>
          <a:p>
            <a:r>
              <a:rPr lang="fr-FR" sz="1700" dirty="0">
                <a:solidFill>
                  <a:srgbClr val="000000"/>
                </a:solidFill>
              </a:rPr>
              <a:t>Pollens dictés à l’ordinateur</a:t>
            </a:r>
          </a:p>
          <a:p>
            <a:r>
              <a:rPr lang="fr-FR" sz="1700" dirty="0">
                <a:solidFill>
                  <a:srgbClr val="000000"/>
                </a:solidFill>
              </a:rPr>
              <a:t>Résultats envoyés à la RNSA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Gamma (3/3)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AA16612-ACD2-4A16-8F2B-4514FD6BF2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1858204759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63888" y="1340768"/>
            <a:ext cx="1656184" cy="1345265"/>
          </a:xfrm>
          <a:prstGeom prst="rect">
            <a:avLst/>
          </a:prstGeom>
        </p:spPr>
      </p:pic>
      <p:pic>
        <p:nvPicPr>
          <p:cNvPr id="10242" name="Picture 2" descr="RÃ©sultat de recherche d'images pour &quot;alerte rnsa&quot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1340768"/>
            <a:ext cx="1800200" cy="1431159"/>
          </a:xfrm>
          <a:prstGeom prst="rect">
            <a:avLst/>
          </a:prstGeom>
          <a:noFill/>
        </p:spPr>
      </p:pic>
      <p:sp>
        <p:nvSpPr>
          <p:cNvPr id="10244" name="AutoShape 4" descr="RÃ©sultat de recherche d'images pour &quot;alerte rnsa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45" name="Picture 5" descr="C:\Users\User\Documents\001 TPE Pollen\app-fr-v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2281" y="1268760"/>
            <a:ext cx="924816" cy="1944216"/>
          </a:xfrm>
          <a:prstGeom prst="rect">
            <a:avLst/>
          </a:prstGeom>
          <a:noFill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576" y="2996952"/>
            <a:ext cx="5256584" cy="130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8" descr="RÃ©sultat de recherche d'images pour &quot;pub rnsa&quot;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27984" y="4293096"/>
            <a:ext cx="4480498" cy="2520280"/>
          </a:xfrm>
          <a:prstGeom prst="rect">
            <a:avLst/>
          </a:prstGeom>
          <a:noFill/>
        </p:spPr>
      </p:pic>
      <p:pic>
        <p:nvPicPr>
          <p:cNvPr id="10250" name="Picture 10" descr="RÃ©sultat de recherche d'images pour &quot;pub rnsa&quot;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5576" y="1029468"/>
            <a:ext cx="2409825" cy="1895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Delta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Voie aquatique</a:t>
            </a:r>
          </a:p>
          <a:p>
            <a:r>
              <a:rPr lang="fr-FR" dirty="0"/>
              <a:t>fin de séjour: lac</a:t>
            </a:r>
          </a:p>
          <a:p>
            <a:r>
              <a:rPr lang="fr-FR" dirty="0"/>
              <a:t>Localisation d’un crime</a:t>
            </a:r>
          </a:p>
          <a:p>
            <a:r>
              <a:rPr lang="fr-FR" dirty="0"/>
              <a:t>Provenance d’un objet, d’un produit</a:t>
            </a:r>
          </a:p>
          <a:p>
            <a:r>
              <a:rPr lang="fr-FR" dirty="0"/>
              <a:t>Pollen spécifique en fonction de sont habitat</a:t>
            </a:r>
          </a:p>
          <a:p>
            <a:r>
              <a:rPr lang="fr-FR" dirty="0"/>
              <a:t>Pollen toujours présent après plusieurs lavages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Aimer travailler sur le pollen</a:t>
            </a:r>
          </a:p>
          <a:p>
            <a:r>
              <a:rPr lang="fr-FR" dirty="0"/>
              <a:t>Découvrir les rôles majeurs de l’infiniment petit</a:t>
            </a:r>
          </a:p>
          <a:p>
            <a:r>
              <a:rPr lang="fr-FR" dirty="0"/>
              <a:t>SPSE passionnés</a:t>
            </a:r>
          </a:p>
          <a:p>
            <a:r>
              <a:rPr lang="fr-FR" dirty="0"/>
              <a:t>Mécanismes de l’allergie plus complexe</a:t>
            </a:r>
          </a:p>
          <a:p>
            <a:r>
              <a:rPr lang="fr-FR" dirty="0"/>
              <a:t>Omniprésence du pollen</a:t>
            </a:r>
          </a:p>
          <a:p>
            <a:r>
              <a:rPr lang="fr-FR" dirty="0"/>
              <a:t>Étude permis de mesurer la solidarité de tous les vivants.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430016"/>
            <a:ext cx="8229600" cy="1143000"/>
          </a:xfrm>
        </p:spPr>
        <p:txBody>
          <a:bodyPr/>
          <a:lstStyle/>
          <a:p>
            <a:r>
              <a:rPr lang="fr-FR" dirty="0"/>
              <a:t>Sources</a:t>
            </a:r>
          </a:p>
        </p:txBody>
      </p:sp>
    </p:spTree>
  </p:cSld>
  <p:clrMapOvr>
    <a:masterClrMapping/>
  </p:clrMapOvr>
  <p:transition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Sources (1/5)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fr-FR" u="sng" dirty="0">
                <a:hlinkClick r:id="rId2"/>
              </a:rPr>
              <a:t>http://orchidees-alsace.hautetfort.com/lexique-de-botanique.html</a:t>
            </a:r>
            <a:r>
              <a:rPr lang="fr-FR" dirty="0"/>
              <a:t>,</a:t>
            </a:r>
          </a:p>
          <a:p>
            <a:r>
              <a:rPr lang="fr-FR" u="sng" dirty="0">
                <a:hlinkClick r:id="rId3"/>
              </a:rPr>
              <a:t>http://www.encyclopollens.fr/wp-content/uploads/2014/02/img-1-3-2.jpg</a:t>
            </a:r>
            <a:r>
              <a:rPr lang="fr-FR" dirty="0"/>
              <a:t> (image)</a:t>
            </a:r>
          </a:p>
          <a:p>
            <a:r>
              <a:rPr lang="fr-FR" dirty="0"/>
              <a:t>Liens intéressants : </a:t>
            </a:r>
            <a:r>
              <a:rPr lang="fr-FR" u="sng" dirty="0">
                <a:hlinkClick r:id="rId4"/>
              </a:rPr>
              <a:t>http://apibotanica.inra.fr/</a:t>
            </a:r>
            <a:endParaRPr lang="fr-FR" dirty="0"/>
          </a:p>
          <a:p>
            <a:r>
              <a:rPr lang="fr-FR" dirty="0"/>
              <a:t>PDF relevé RNSA pollen 2018 :</a:t>
            </a:r>
          </a:p>
          <a:p>
            <a:r>
              <a:rPr lang="fr-FR" u="sng" dirty="0">
                <a:hlinkClick r:id="rId5"/>
              </a:rPr>
              <a:t>https://drive.google.com/open?id=1NL31Wou1JdRaZW21yPTceL__r1ojG-Qy</a:t>
            </a:r>
            <a:r>
              <a:rPr lang="fr-FR" dirty="0"/>
              <a:t> (Relevé pollinique RNSA)</a:t>
            </a:r>
          </a:p>
          <a:p>
            <a:r>
              <a:rPr lang="fr-FR" u="sng" dirty="0">
                <a:hlinkClick r:id="rId6"/>
              </a:rPr>
              <a:t>http://www.pollens.fr/docs/impact_sanitaire_DI.pdf</a:t>
            </a:r>
            <a:endParaRPr lang="fr-FR" dirty="0"/>
          </a:p>
          <a:p>
            <a:r>
              <a:rPr lang="fr-FR" u="sng" dirty="0">
                <a:hlinkClick r:id="rId7"/>
              </a:rPr>
              <a:t>https://fr.wikipedia.org/wiki/Classification_de_Cronquist</a:t>
            </a:r>
            <a:r>
              <a:rPr lang="fr-FR" dirty="0"/>
              <a:t> </a:t>
            </a:r>
          </a:p>
          <a:p>
            <a:r>
              <a:rPr lang="fr-FR" u="sng" baseline="30000" dirty="0">
                <a:hlinkClick r:id="rId8"/>
              </a:rPr>
              <a:t>http://abeillesduberry.com/wp-content/uploads/2015/11/Composition-moyenne-du-Pollen1.gif</a:t>
            </a:r>
            <a:r>
              <a:rPr lang="fr-FR" baseline="30000" dirty="0"/>
              <a:t>  (image), </a:t>
            </a:r>
            <a:r>
              <a:rPr lang="fr-FR" u="sng" baseline="30000" dirty="0">
                <a:hlinkClick r:id="rId9"/>
              </a:rPr>
              <a:t>http://abeillesduberry.com/?page_id=286</a:t>
            </a:r>
            <a:r>
              <a:rPr lang="fr-FR" baseline="30000" dirty="0"/>
              <a:t> (site officiel)</a:t>
            </a:r>
          </a:p>
          <a:p>
            <a:r>
              <a:rPr lang="fr-FR" dirty="0"/>
              <a:t>Plateforme de (lien de l’image : </a:t>
            </a:r>
            <a:r>
              <a:rPr lang="fr-FR" u="sng" dirty="0">
                <a:hlinkClick r:id="rId10"/>
              </a:rPr>
              <a:t>http://ife.ens-lyon.fr/ife/portal_css/Inrp%20Theme/++resource++inrp.theme.images/logo-ife.jpg</a:t>
            </a:r>
            <a:r>
              <a:rPr lang="fr-FR" dirty="0"/>
              <a:t>) sur « Les grains de pollen »  </a:t>
            </a:r>
            <a:r>
              <a:rPr lang="fr-FR" u="sng" dirty="0">
                <a:hlinkClick r:id="rId11"/>
              </a:rPr>
              <a:t>http://acces.ens-lyon.fr/acces/thematiques/paleo/paleobiomes/comprendre/les-pollens-indicateurs-de-vegetation-et-de-climat/le-pollen-dans-le-cycle-du-vegetal</a:t>
            </a:r>
            <a:r>
              <a:rPr lang="fr-FR" dirty="0"/>
              <a:t> (site officiel) </a:t>
            </a:r>
            <a:r>
              <a:rPr lang="fr-FR" u="sng" dirty="0">
                <a:hlinkClick r:id="rId12"/>
              </a:rPr>
              <a:t>http://acces.ens-lyon.fr/acces/thematiques/paleo/paleobiomes/comprendre/images-1/structureschematiquepollen.jpg</a:t>
            </a:r>
            <a:r>
              <a:rPr lang="fr-FR" dirty="0"/>
              <a:t> (image)</a:t>
            </a:r>
          </a:p>
          <a:p>
            <a:r>
              <a:rPr lang="fr-FR" u="sng" dirty="0">
                <a:hlinkClick r:id="rId13"/>
              </a:rPr>
              <a:t>https://www.aquaportail.com/pictures1811/phones/pollen-tricolpate-arabis.jpg</a:t>
            </a:r>
            <a:r>
              <a:rPr lang="fr-FR" dirty="0"/>
              <a:t> </a:t>
            </a:r>
          </a:p>
          <a:p>
            <a:r>
              <a:rPr lang="fr-FR" u="sng" dirty="0">
                <a:hlinkClick r:id="rId14"/>
              </a:rPr>
              <a:t>http://acces.ens-lyon.fr/acces/thematiques/paleo/paleobiomes/comprendre/images-1/vues%20caractpollen.jpg</a:t>
            </a:r>
            <a:endParaRPr lang="fr-FR" dirty="0"/>
          </a:p>
          <a:p>
            <a:r>
              <a:rPr lang="fr-FR" u="sng" dirty="0">
                <a:hlinkClick r:id="rId15"/>
              </a:rPr>
              <a:t>https://www.google.com/url?sa=t&amp;rct=j&amp;q=&amp;esrc=s&amp;source=web&amp;cd=5&amp;ved=2ahUKEwj98-LAhKTfAhWB4IUKHerZCLQQFjAEegQIBhAC&amp;url=https%3A%2F%2Fwww.air-lr.org%2Fwp-content%2Fuploads%2FLes-cupressacees.pdf&amp;usg=AOvVaw08RhLUGBUQ-W2SsTfw3Z2e</a:t>
            </a:r>
            <a:r>
              <a:rPr lang="fr-FR" dirty="0"/>
              <a:t> (forme du pollen)</a:t>
            </a:r>
          </a:p>
        </p:txBody>
      </p:sp>
    </p:spTree>
  </p:cSld>
  <p:clrMapOvr>
    <a:masterClrMapping/>
  </p:clrMapOvr>
  <p:transition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Sources (2/5)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fr-FR" u="sng" dirty="0">
                <a:hlinkClick r:id="rId2"/>
              </a:rPr>
              <a:t>https://viagallica.com/v/img/noisetier_commun_036_(pollen).jpg</a:t>
            </a:r>
            <a:r>
              <a:rPr lang="fr-FR" dirty="0"/>
              <a:t> (grain tricolporés de noisetiers)</a:t>
            </a:r>
          </a:p>
          <a:p>
            <a:r>
              <a:rPr lang="fr-FR" u="sng" dirty="0">
                <a:hlinkClick r:id="rId3"/>
              </a:rPr>
              <a:t>http://www.encyclopollens.fr/la-face-cachee-des-pollens/les-saisons-des-pollens/la-saison-des-pollens-darbres/</a:t>
            </a:r>
            <a:r>
              <a:rPr lang="fr-FR" dirty="0"/>
              <a:t> </a:t>
            </a:r>
          </a:p>
          <a:p>
            <a:r>
              <a:rPr lang="fr-FR" u="sng" dirty="0">
                <a:hlinkClick r:id="rId3"/>
              </a:rPr>
              <a:t>http://www.encyclopollens.fr/la-face-cachee-des-pollens/les-saisons-des-pollens/la-saison-des-pollens-darbres/</a:t>
            </a:r>
            <a:r>
              <a:rPr lang="fr-FR" dirty="0"/>
              <a:t> </a:t>
            </a:r>
          </a:p>
          <a:p>
            <a:r>
              <a:rPr lang="fr-FR" u="sng" dirty="0">
                <a:hlinkClick r:id="rId3"/>
              </a:rPr>
              <a:t>http://www.encyclopollens.fr/la-face-cachee-des-pollens/les-saisons-des-pollens/la-saison-des-pollens-darbres/</a:t>
            </a:r>
            <a:r>
              <a:rPr lang="fr-FR" dirty="0"/>
              <a:t> </a:t>
            </a:r>
          </a:p>
          <a:p>
            <a:r>
              <a:rPr lang="fr-FR" u="sng" dirty="0">
                <a:hlinkClick r:id="rId4"/>
              </a:rPr>
              <a:t>http://www.pollens.fr/_gfx/visuels/_graminees-01.jpg</a:t>
            </a:r>
            <a:endParaRPr lang="fr-FR" dirty="0"/>
          </a:p>
          <a:p>
            <a:r>
              <a:rPr lang="fr-FR" u="sng" dirty="0">
                <a:hlinkClick r:id="rId5"/>
              </a:rPr>
              <a:t>http://www.pollens.fr/_gfx/visuels/_graminees-02.jpg</a:t>
            </a:r>
            <a:endParaRPr lang="fr-FR" dirty="0"/>
          </a:p>
          <a:p>
            <a:r>
              <a:rPr lang="fr-FR" u="sng" dirty="0">
                <a:hlinkClick r:id="rId6"/>
              </a:rPr>
              <a:t>https://www.pollenundallergie.ch/Image/pflanzen/Plantago_Pollen_100X138.jpg</a:t>
            </a:r>
            <a:endParaRPr lang="fr-FR" dirty="0"/>
          </a:p>
          <a:p>
            <a:r>
              <a:rPr lang="fr-FR" u="sng" dirty="0">
                <a:hlinkClick r:id="rId7"/>
              </a:rPr>
              <a:t>https://static.aujardin.info/cache/th/img10/mentha-600x450.jpg</a:t>
            </a:r>
            <a:endParaRPr lang="fr-FR" dirty="0"/>
          </a:p>
          <a:p>
            <a:r>
              <a:rPr lang="fr-FR" u="sng" dirty="0">
                <a:hlinkClick r:id="rId8"/>
              </a:rPr>
              <a:t>https://www.larousse.fr/encyclopedie/data/images/1006409-%C3%89tamine_et_pollen_de_la_menthe.jpg</a:t>
            </a:r>
            <a:endParaRPr lang="fr-FR" dirty="0"/>
          </a:p>
          <a:p>
            <a:r>
              <a:rPr lang="fr-FR" u="sng" dirty="0">
                <a:hlinkClick r:id="rId9"/>
              </a:rPr>
              <a:t>https://c7.alamy.com/compfr/dt62xx/la-menthe-pouliot-mentha-pulegium-les-grains-de-pollen-sem-560x-de-grossissement-dt62xx.jpg</a:t>
            </a:r>
            <a:r>
              <a:rPr lang="fr-FR" dirty="0"/>
              <a:t> (avec filagramme), </a:t>
            </a:r>
            <a:r>
              <a:rPr lang="fr-FR" u="sng" dirty="0">
                <a:hlinkClick r:id="rId10"/>
              </a:rPr>
              <a:t>https://c7.alamy.com/compfr/3/eab4fb13d02c427d8928abd7f6c2e8e3/dt62xx.jpg</a:t>
            </a:r>
            <a:r>
              <a:rPr lang="fr-FR" dirty="0"/>
              <a:t> (sans filagramme)</a:t>
            </a:r>
          </a:p>
          <a:p>
            <a:r>
              <a:rPr lang="fr-FR" u="sng" dirty="0">
                <a:hlinkClick r:id="rId11"/>
              </a:rPr>
              <a:t>http://allergenscienceandconsulting.com/wp-content/uploads/2015/01/Rumex-acetosella-pollen-1000X.jpg</a:t>
            </a:r>
            <a:endParaRPr lang="fr-FR" dirty="0"/>
          </a:p>
          <a:p>
            <a:r>
              <a:rPr lang="fr-FR" u="sng" dirty="0">
                <a:hlinkClick r:id="rId12"/>
              </a:rPr>
              <a:t>http://www.pollens.fr/_gfx/visuels/_armoise-01.jpg</a:t>
            </a:r>
            <a:endParaRPr lang="fr-FR" dirty="0"/>
          </a:p>
          <a:p>
            <a:r>
              <a:rPr lang="fr-FR" u="sng" dirty="0">
                <a:hlinkClick r:id="rId13"/>
              </a:rPr>
              <a:t>http://www.pollens.fr/_gfx/visuels/_armoise-02.jpg</a:t>
            </a:r>
            <a:endParaRPr lang="fr-FR" dirty="0"/>
          </a:p>
          <a:p>
            <a:r>
              <a:rPr lang="fr-FR" u="sng" dirty="0">
                <a:hlinkClick r:id="rId14"/>
              </a:rPr>
              <a:t>http://www.pollens.fr/_gfx/visuels/_ambroisie-01.jpg</a:t>
            </a:r>
            <a:endParaRPr lang="fr-FR" dirty="0"/>
          </a:p>
          <a:p>
            <a:r>
              <a:rPr lang="fr-FR" u="sng" dirty="0">
                <a:hlinkClick r:id="rId15"/>
              </a:rPr>
              <a:t>http://www.pollens.fr/_gfx/visuels/_ambroisie-02.jpg</a:t>
            </a:r>
            <a:endParaRPr lang="fr-FR" dirty="0"/>
          </a:p>
          <a:p>
            <a:r>
              <a:rPr lang="fr-FR" u="sng" dirty="0">
                <a:hlinkClick r:id="rId16"/>
              </a:rPr>
              <a:t>http://www.pollens.fr/docs/vigilance.html</a:t>
            </a:r>
            <a:endParaRPr lang="fr-FR" dirty="0"/>
          </a:p>
          <a:p>
            <a:r>
              <a:rPr lang="fr-FR" u="sng" dirty="0">
                <a:hlinkClick r:id="rId17"/>
              </a:rPr>
              <a:t>http://www.pollens.fr/les-risques/risques-par-ville-voir.php?id_ville=40&amp;id_taxon=</a:t>
            </a:r>
            <a:r>
              <a:rPr lang="fr-FR" dirty="0"/>
              <a:t> </a:t>
            </a:r>
          </a:p>
          <a:p>
            <a:r>
              <a:rPr lang="fr-FR" u="sng" dirty="0">
                <a:hlinkClick r:id="rId18"/>
              </a:rPr>
              <a:t>http://www.menarini.fr/allergologie-reaction-mecanisme.php</a:t>
            </a:r>
            <a:endParaRPr lang="fr-FR" dirty="0"/>
          </a:p>
          <a:p>
            <a:endParaRPr lang="fr-FR" dirty="0"/>
          </a:p>
        </p:txBody>
      </p:sp>
    </p:spTree>
  </p:cSld>
  <p:clrMapOvr>
    <a:masterClrMapping/>
  </p:clrMapOvr>
  <p:transition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56F5174-31D9-4DBB-AAB7-A1FD7BDB13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466129"/>
            <a:ext cx="4851603" cy="5925741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E113210-7872-481A-ADE6-3A05CCAF5E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3200"/>
          <a:stretch/>
        </p:blipFill>
        <p:spPr>
          <a:xfrm>
            <a:off x="0" y="466129"/>
            <a:ext cx="9144000" cy="592574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76979" y="1459467"/>
            <a:ext cx="3733482" cy="109053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000000"/>
                </a:solidFill>
              </a:rPr>
              <a:t>Introduction</a:t>
            </a:r>
          </a:p>
        </p:txBody>
      </p:sp>
      <p:sp>
        <p:nvSpPr>
          <p:cNvPr id="23" name="Freeform 62">
            <a:extLst>
              <a:ext uri="{FF2B5EF4-FFF2-40B4-BE49-F238E27FC236}">
                <a16:creationId xmlns:a16="http://schemas.microsoft.com/office/drawing/2014/main" xmlns="" id="{F9A95BEE-6BB1-4A28-A8E6-A34B2E42EF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186286"/>
            <a:ext cx="4320692" cy="4666770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9" name="Picture 8" descr="A picture containing invertebrate, animal, mollusk&#10;&#10;Description automatically generated">
            <a:extLst>
              <a:ext uri="{FF2B5EF4-FFF2-40B4-BE49-F238E27FC236}">
                <a16:creationId xmlns:a16="http://schemas.microsoft.com/office/drawing/2014/main" xmlns="" id="{28CCF82E-4753-7B47-AE9D-62D5978D85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002" r="12477" b="2"/>
          <a:stretch/>
        </p:blipFill>
        <p:spPr>
          <a:xfrm>
            <a:off x="20" y="1351210"/>
            <a:ext cx="4180350" cy="4375387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74330" y="2673512"/>
            <a:ext cx="3733184" cy="2729467"/>
          </a:xfrm>
        </p:spPr>
        <p:txBody>
          <a:bodyPr anchor="ctr">
            <a:normAutofit/>
          </a:bodyPr>
          <a:lstStyle/>
          <a:p>
            <a:r>
              <a:rPr lang="fr-FR" sz="1500" dirty="0">
                <a:solidFill>
                  <a:srgbClr val="000000"/>
                </a:solidFill>
              </a:rPr>
              <a:t>En quoi le pollen influence notre quotidien?</a:t>
            </a:r>
          </a:p>
          <a:p>
            <a:r>
              <a:rPr lang="fr-FR" sz="1500" dirty="0">
                <a:solidFill>
                  <a:srgbClr val="000000"/>
                </a:solidFill>
              </a:rPr>
              <a:t>Voyages</a:t>
            </a:r>
          </a:p>
          <a:p>
            <a:pPr lvl="1"/>
            <a:r>
              <a:rPr lang="fr-FR" sz="1500" dirty="0">
                <a:solidFill>
                  <a:srgbClr val="000000"/>
                </a:solidFill>
              </a:rPr>
              <a:t>Permet d’accomplir ses fonctions</a:t>
            </a:r>
          </a:p>
          <a:p>
            <a:pPr lvl="2"/>
            <a:r>
              <a:rPr lang="fr-FR" sz="1500" dirty="0">
                <a:solidFill>
                  <a:srgbClr val="000000"/>
                </a:solidFill>
              </a:rPr>
              <a:t>Fécondation de fleurs</a:t>
            </a:r>
          </a:p>
          <a:p>
            <a:pPr lvl="2"/>
            <a:r>
              <a:rPr lang="fr-FR" sz="1500" dirty="0">
                <a:solidFill>
                  <a:srgbClr val="000000"/>
                </a:solidFill>
              </a:rPr>
              <a:t>Source de </a:t>
            </a:r>
            <a:r>
              <a:rPr lang="fr-FR" sz="1500" dirty="0" smtClean="0">
                <a:solidFill>
                  <a:srgbClr val="000000"/>
                </a:solidFill>
              </a:rPr>
              <a:t>nourriture</a:t>
            </a:r>
          </a:p>
          <a:p>
            <a:pPr marL="358775" lvl="2" indent="-358775"/>
            <a:r>
              <a:rPr lang="fr-FR" sz="1500" dirty="0" smtClean="0">
                <a:solidFill>
                  <a:srgbClr val="000000"/>
                </a:solidFill>
              </a:rPr>
              <a:t>50 000 plantes comestibles</a:t>
            </a:r>
          </a:p>
          <a:p>
            <a:pPr marL="815975" lvl="3" indent="-358775"/>
            <a:r>
              <a:rPr lang="fr-FR" sz="1500" dirty="0" smtClean="0">
                <a:solidFill>
                  <a:srgbClr val="000000"/>
                </a:solidFill>
              </a:rPr>
              <a:t>3 plantes</a:t>
            </a:r>
          </a:p>
          <a:p>
            <a:pPr marL="1273175" lvl="4" indent="-358775">
              <a:buFont typeface="Arial" pitchFamily="34" charset="0"/>
              <a:buChar char="•"/>
            </a:pPr>
            <a:r>
              <a:rPr lang="fr-FR" sz="1500" dirty="0" smtClean="0">
                <a:solidFill>
                  <a:srgbClr val="000000"/>
                </a:solidFill>
              </a:rPr>
              <a:t>60</a:t>
            </a:r>
            <a:r>
              <a:rPr lang="fr-FR" sz="1500" dirty="0" smtClean="0">
                <a:solidFill>
                  <a:srgbClr val="000000"/>
                </a:solidFill>
              </a:rPr>
              <a:t>% de notre </a:t>
            </a:r>
            <a:r>
              <a:rPr lang="fr-FR" sz="1500" dirty="0" smtClean="0">
                <a:solidFill>
                  <a:srgbClr val="000000"/>
                </a:solidFill>
              </a:rPr>
              <a:t>alimentation</a:t>
            </a:r>
            <a:endParaRPr lang="fr-FR" sz="15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Sources (3/5)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fr-FR" baseline="30000" dirty="0"/>
              <a:t>Graphique RNSA, Bordeaux, Bouleaux : </a:t>
            </a:r>
            <a:r>
              <a:rPr lang="fr-FR" u="sng" baseline="30000" dirty="0">
                <a:hlinkClick r:id="rId2"/>
              </a:rPr>
              <a:t>http://www.pollens.fr/les-risques/risques-par-ville-details.php?id_ville=7&amp;id_taxon=6</a:t>
            </a:r>
            <a:endParaRPr lang="fr-FR" baseline="30000" dirty="0"/>
          </a:p>
          <a:p>
            <a:r>
              <a:rPr lang="fr-FR" u="sng" dirty="0">
                <a:hlinkClick r:id="rId3"/>
              </a:rPr>
              <a:t>HTTP://WWW.MENARINI.</a:t>
            </a:r>
            <a:r>
              <a:rPr lang="fr-FR" u="sng" dirty="0"/>
              <a:t>FR/ALLERGOLOGIE-REACTION-MECANISME.PHP</a:t>
            </a:r>
            <a:endParaRPr lang="fr-FR" dirty="0"/>
          </a:p>
          <a:p>
            <a:r>
              <a:rPr lang="fr-FR" u="sng" dirty="0">
                <a:hlinkClick r:id="rId4"/>
              </a:rPr>
              <a:t>https://www.entremed.fr/allergie-pollen-symptomes-remedes-traitement-sans-ordonnance/</a:t>
            </a:r>
            <a:r>
              <a:rPr lang="fr-FR" dirty="0"/>
              <a:t> (image femme qui se mouche)</a:t>
            </a:r>
          </a:p>
          <a:p>
            <a:r>
              <a:rPr lang="fr-FR" u="sng" cap="all" dirty="0">
                <a:hlinkClick r:id="rId5"/>
              </a:rPr>
              <a:t>http://www.menarini.fr/allergologie-reaction-mecanisme.php</a:t>
            </a:r>
            <a:endParaRPr lang="fr-FR" dirty="0"/>
          </a:p>
          <a:p>
            <a:r>
              <a:rPr lang="fr-FR" u="sng" dirty="0">
                <a:hlinkClick r:id="rId6"/>
              </a:rPr>
              <a:t>https://fr.123rf.com/photo_40056569_mécanisme-de-la-fièvre-des-foins-montrant-pollen-fixation-sur-ige-sur-les-mastocytes-dans-la-peau-allerg.html</a:t>
            </a:r>
            <a:r>
              <a:rPr lang="fr-FR" dirty="0"/>
              <a:t>  (Image mécanisme allergie)</a:t>
            </a:r>
          </a:p>
          <a:p>
            <a:r>
              <a:rPr lang="fr-FR" u="sng" cap="all" dirty="0">
                <a:hlinkClick r:id="rId5"/>
              </a:rPr>
              <a:t>http://www.menarini.fr/allergologie-reaction-mecanisme.php</a:t>
            </a:r>
            <a:endParaRPr lang="fr-FR" dirty="0"/>
          </a:p>
          <a:p>
            <a:r>
              <a:rPr lang="fr-FR" u="sng" dirty="0">
                <a:hlinkClick r:id="rId7"/>
              </a:rPr>
              <a:t>http://www.stallergenesgreer.fr/le-mecanisme-daction-de-la-reaction-allergique</a:t>
            </a:r>
            <a:r>
              <a:rPr lang="fr-FR" dirty="0"/>
              <a:t> </a:t>
            </a:r>
          </a:p>
          <a:p>
            <a:r>
              <a:rPr lang="fr-FR" u="sng" dirty="0">
                <a:hlinkClick r:id="rId8"/>
              </a:rPr>
              <a:t>http://www.pollens.fr/les-risques/historiques.php</a:t>
            </a:r>
            <a:r>
              <a:rPr lang="fr-FR" dirty="0"/>
              <a:t> </a:t>
            </a:r>
          </a:p>
          <a:p>
            <a:r>
              <a:rPr lang="fr-FR" dirty="0"/>
              <a:t>Cyprès Montpellier(2017-2018) </a:t>
            </a:r>
            <a:r>
              <a:rPr lang="fr-FR" u="sng" dirty="0">
                <a:hlinkClick r:id="rId9"/>
              </a:rPr>
              <a:t>http://www.pollens.fr/les-risques/risques-par-ville-details.php?id_ville=63&amp;id_taxon=1</a:t>
            </a:r>
            <a:endParaRPr lang="fr-FR" dirty="0"/>
          </a:p>
          <a:p>
            <a:r>
              <a:rPr lang="fr-FR" dirty="0"/>
              <a:t>Cyprès Paris (2017-2018) </a:t>
            </a:r>
            <a:r>
              <a:rPr lang="fr-FR" u="sng" dirty="0">
                <a:hlinkClick r:id="rId10"/>
              </a:rPr>
              <a:t>http://www.pollens.fr/les-risques/risques-par-ville-details.php?id_ville=40&amp;id_taxon=1</a:t>
            </a:r>
            <a:endParaRPr lang="fr-FR" dirty="0"/>
          </a:p>
          <a:p>
            <a:r>
              <a:rPr lang="fr-FR" u="sng" dirty="0">
                <a:hlinkClick r:id="rId11"/>
              </a:rPr>
              <a:t>https://www.jle.com/fr/revues/ers/e-docs/synergie_entre_pollens_et_polluants_chimiques_de_l_air_les_risques_croises_130005/article.phtml?tab=texte</a:t>
            </a:r>
            <a:r>
              <a:rPr lang="fr-FR" dirty="0"/>
              <a:t> (</a:t>
            </a:r>
            <a:r>
              <a:rPr lang="fr-FR" u="sng" dirty="0"/>
              <a:t>V</a:t>
            </a:r>
            <a:r>
              <a:rPr lang="fr-FR" u="sng" dirty="0">
                <a:hlinkClick r:id="rId12"/>
              </a:rPr>
              <a:t>olume 1, numéro 1, Mars - Avril 2002</a:t>
            </a:r>
            <a:r>
              <a:rPr lang="fr-FR" u="sng" dirty="0"/>
              <a:t>)</a:t>
            </a:r>
            <a:endParaRPr lang="fr-FR" dirty="0"/>
          </a:p>
          <a:p>
            <a:r>
              <a:rPr lang="fr-FR" dirty="0"/>
              <a:t>Arch. Immunol. Ther. Exp. (2016) 64:339–347DOI 10.1007/s00005-016-0401-2, </a:t>
            </a:r>
          </a:p>
          <a:p>
            <a:r>
              <a:rPr lang="fr-FR" dirty="0"/>
              <a:t>médecine/sciences 1990 ; 6 : 958-64, </a:t>
            </a:r>
          </a:p>
          <a:p>
            <a:r>
              <a:rPr lang="fr-FR" u="sng" dirty="0">
                <a:hlinkClick r:id="rId13"/>
              </a:rPr>
              <a:t>http://www.chu-rouen.fr/page/desensibilisation-immunologique</a:t>
            </a:r>
            <a:endParaRPr lang="fr-FR" dirty="0"/>
          </a:p>
          <a:p>
            <a:r>
              <a:rPr lang="fr-FR" u="sng" dirty="0">
                <a:hlinkClick r:id="rId14"/>
              </a:rPr>
              <a:t>https://i.ytimg.com/vi/B23as3n0BJo/hqdefault.jpg</a:t>
            </a:r>
            <a:endParaRPr lang="fr-FR" dirty="0"/>
          </a:p>
          <a:p>
            <a:r>
              <a:rPr lang="fr-FR" dirty="0"/>
              <a:t>Par </a:t>
            </a:r>
            <a:r>
              <a:rPr lang="fr-FR" dirty="0" err="1"/>
              <a:t>Jü</a:t>
            </a:r>
            <a:r>
              <a:rPr lang="fr-FR" dirty="0"/>
              <a:t> — Travail personnel, Domaine public, </a:t>
            </a:r>
            <a:r>
              <a:rPr lang="fr-FR" u="sng" dirty="0">
                <a:hlinkClick r:id="rId15"/>
              </a:rPr>
              <a:t>https://commons.wikimedia.org/w/index.php?curid=7900347</a:t>
            </a:r>
            <a:r>
              <a:rPr lang="fr-FR" dirty="0"/>
              <a:t> (image)</a:t>
            </a:r>
          </a:p>
          <a:p>
            <a:r>
              <a:rPr lang="fr-FR" dirty="0"/>
              <a:t>Par </a:t>
            </a:r>
            <a:r>
              <a:rPr lang="fr-FR" dirty="0" err="1"/>
              <a:t>Jü</a:t>
            </a:r>
            <a:r>
              <a:rPr lang="fr-FR" dirty="0"/>
              <a:t> — Travail personnel, Domaine public, </a:t>
            </a:r>
            <a:r>
              <a:rPr lang="fr-FR" u="sng" dirty="0">
                <a:hlinkClick r:id="rId16"/>
              </a:rPr>
              <a:t>https://commons.wikimedia.org/w/index.php?curid=6551661</a:t>
            </a:r>
            <a:r>
              <a:rPr lang="fr-FR" dirty="0"/>
              <a:t> (image)</a:t>
            </a:r>
          </a:p>
          <a:p>
            <a:r>
              <a:rPr lang="fr-FR" dirty="0"/>
              <a:t>Par </a:t>
            </a:r>
            <a:r>
              <a:rPr lang="fr-FR" dirty="0" err="1"/>
              <a:t>created</a:t>
            </a:r>
            <a:r>
              <a:rPr lang="fr-FR" dirty="0"/>
              <a:t> by </a:t>
            </a:r>
            <a:r>
              <a:rPr lang="fr-FR" dirty="0" err="1"/>
              <a:t>Minutemen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BKchem</a:t>
            </a:r>
            <a:r>
              <a:rPr lang="fr-FR" dirty="0"/>
              <a:t> 0.12 — Travail personnel, Domaine public, </a:t>
            </a:r>
            <a:r>
              <a:rPr lang="fr-FR" u="sng" dirty="0">
                <a:hlinkClick r:id="rId17"/>
              </a:rPr>
              <a:t>https://commons.wikimedia.org/w/index.php?curid=1901455</a:t>
            </a:r>
            <a:endParaRPr lang="fr-FR" dirty="0"/>
          </a:p>
          <a:p>
            <a:r>
              <a:rPr lang="fr-FR" dirty="0"/>
              <a:t>Par </a:t>
            </a:r>
            <a:r>
              <a:rPr lang="fr-FR" dirty="0" err="1"/>
              <a:t>Fvasconcellos</a:t>
            </a:r>
            <a:r>
              <a:rPr lang="fr-FR" dirty="0"/>
              <a:t> 19:56, 1 May 2007 (UTC) — Travail personnel, Domaine public, </a:t>
            </a:r>
            <a:r>
              <a:rPr lang="fr-FR" u="sng" dirty="0">
                <a:hlinkClick r:id="rId18"/>
              </a:rPr>
              <a:t>https://commons.wikimedia.org/w/index.php?curid=2042450</a:t>
            </a:r>
            <a:endParaRPr lang="fr-FR" dirty="0"/>
          </a:p>
          <a:p>
            <a:r>
              <a:rPr lang="fr-FR" u="sng" dirty="0">
                <a:hlinkClick r:id="rId19"/>
              </a:rPr>
              <a:t>Inhibition par les IgG du complexe allergène-IgE se liant aux cellules B après désensibilisation aux pollens de graminées.</a:t>
            </a:r>
            <a:r>
              <a:rPr lang="fr-FR" u="sng" dirty="0"/>
              <a:t> </a:t>
            </a:r>
            <a:r>
              <a:rPr lang="fr-FR" dirty="0"/>
              <a:t>: Petra A. </a:t>
            </a:r>
            <a:r>
              <a:rPr lang="fr-FR" dirty="0" err="1"/>
              <a:t>Wachholz</a:t>
            </a:r>
            <a:r>
              <a:rPr lang="fr-FR" dirty="0"/>
              <a:t>, </a:t>
            </a:r>
            <a:r>
              <a:rPr lang="fr-FR" dirty="0" err="1"/>
              <a:t>PhDa</a:t>
            </a:r>
            <a:r>
              <a:rPr lang="fr-FR" dirty="0"/>
              <a:t> </a:t>
            </a:r>
            <a:r>
              <a:rPr lang="fr-FR" dirty="0" err="1"/>
              <a:t>Nanna</a:t>
            </a:r>
            <a:r>
              <a:rPr lang="fr-FR" dirty="0"/>
              <a:t> </a:t>
            </a:r>
            <a:r>
              <a:rPr lang="fr-FR" dirty="0" err="1"/>
              <a:t>Kristensen</a:t>
            </a:r>
            <a:r>
              <a:rPr lang="fr-FR" dirty="0"/>
              <a:t> </a:t>
            </a:r>
            <a:r>
              <a:rPr lang="fr-FR" dirty="0" err="1"/>
              <a:t>Soni</a:t>
            </a:r>
            <a:r>
              <a:rPr lang="fr-FR" dirty="0"/>
              <a:t>, </a:t>
            </a:r>
            <a:r>
              <a:rPr lang="fr-FR" dirty="0" err="1"/>
              <a:t>PhDb</a:t>
            </a:r>
            <a:r>
              <a:rPr lang="fr-FR" dirty="0"/>
              <a:t> Stephen J. Till, MD, </a:t>
            </a:r>
            <a:r>
              <a:rPr lang="fr-FR" dirty="0" err="1"/>
              <a:t>PhDa</a:t>
            </a:r>
            <a:r>
              <a:rPr lang="fr-FR" dirty="0"/>
              <a:t> Stephen R. Durham, MDa</a:t>
            </a:r>
            <a:r>
              <a:rPr lang="fr-FR" b="1" dirty="0"/>
              <a:t> JACI November 2003 • Volume 112 • Number 5</a:t>
            </a:r>
            <a:endParaRPr lang="fr-FR" dirty="0"/>
          </a:p>
          <a:p>
            <a:r>
              <a:rPr lang="fr-FR" u="sng" dirty="0">
                <a:hlinkClick r:id="rId20"/>
              </a:rPr>
              <a:t>https://www.monpediatre.net/wp-content/uploads/2017/10/Immunotherapie.png</a:t>
            </a:r>
            <a:endParaRPr lang="fr-FR" dirty="0"/>
          </a:p>
        </p:txBody>
      </p:sp>
    </p:spTree>
  </p:cSld>
  <p:clrMapOvr>
    <a:masterClrMapping/>
  </p:clrMapOvr>
  <p:transition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Sources (4/5)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endParaRPr lang="fr-FR" dirty="0"/>
          </a:p>
          <a:p>
            <a:r>
              <a:rPr lang="fr-FR" u="sng" dirty="0">
                <a:hlinkClick r:id="rId2"/>
              </a:rPr>
              <a:t>https://docplayer.fr/docs-images/48/24882598/images/40-0.jpg</a:t>
            </a:r>
            <a:endParaRPr lang="fr-FR" dirty="0"/>
          </a:p>
          <a:p>
            <a:r>
              <a:rPr lang="fr-FR" u="sng" dirty="0">
                <a:hlinkClick r:id="rId3"/>
              </a:rPr>
              <a:t>https://drive.google.com/open?id=1DkypA1O5ZflHyt4l_9IcFAvmbe6lyyJl</a:t>
            </a:r>
            <a:endParaRPr lang="fr-FR" dirty="0"/>
          </a:p>
          <a:p>
            <a:r>
              <a:rPr lang="fr-FR" u="sng" dirty="0">
                <a:hlinkClick r:id="rId4"/>
              </a:rPr>
              <a:t>http://www.pollens.fr/le-reseau/images/buse-de-captage.jpg</a:t>
            </a:r>
            <a:endParaRPr lang="fr-FR" dirty="0"/>
          </a:p>
          <a:p>
            <a:r>
              <a:rPr lang="fr-FR" u="sng" dirty="0">
                <a:hlinkClick r:id="rId5"/>
              </a:rPr>
              <a:t>https://encrypted-tbn0.gstatic.com/images?q=tbn:ANd9GcQCRjSPo1UUpbcosegeJVirIdF_dQidMNYjwPH66xYc9rZLf1DW</a:t>
            </a:r>
            <a:r>
              <a:rPr lang="fr-FR" dirty="0"/>
              <a:t> (image) </a:t>
            </a:r>
            <a:r>
              <a:rPr lang="fr-FR" u="sng" dirty="0">
                <a:hlinkClick r:id="rId6"/>
              </a:rPr>
              <a:t>http://boutiquedessciences.universite-lyon.fr/servlet/com.univ.collaboratif.utils.LectureFichiergw?ID_FICHIER=1251709164677</a:t>
            </a:r>
            <a:r>
              <a:rPr lang="fr-FR" dirty="0"/>
              <a:t> (lien de l’article)</a:t>
            </a:r>
          </a:p>
          <a:p>
            <a:r>
              <a:rPr lang="fr-FR" u="sng" dirty="0">
                <a:hlinkClick r:id="rId7"/>
              </a:rPr>
              <a:t>https://drive.google.com/open?id=1NzobblL-XQg2K4zhTlHqUiImu3UzE-D9</a:t>
            </a:r>
            <a:endParaRPr lang="fr-FR" dirty="0"/>
          </a:p>
          <a:p>
            <a:r>
              <a:rPr lang="fr-FR" u="sng" dirty="0">
                <a:hlinkClick r:id="rId8"/>
              </a:rPr>
              <a:t>http://files.photosnack.net/albums/images/a95987c27883b7016f377ai302971541/scale-350x350</a:t>
            </a:r>
            <a:endParaRPr lang="fr-FR" dirty="0"/>
          </a:p>
          <a:p>
            <a:r>
              <a:rPr lang="fr-FR" u="sng" dirty="0">
                <a:hlinkClick r:id="rId9"/>
              </a:rPr>
              <a:t>https://drive.google.com/open?id=1aZg8TUUSMRWaa8pT_7NFuRJelE_Y7BJq</a:t>
            </a:r>
            <a:endParaRPr lang="fr-FR" dirty="0"/>
          </a:p>
          <a:p>
            <a:r>
              <a:rPr lang="fr-FR" u="sng" dirty="0">
                <a:hlinkClick r:id="rId10"/>
              </a:rPr>
              <a:t>http://files.photosnack.net/albums/images/8bfe42290fa15d894b06c5i302971576/scale-350x350</a:t>
            </a:r>
            <a:endParaRPr lang="fr-FR" dirty="0"/>
          </a:p>
          <a:p>
            <a:r>
              <a:rPr lang="fr-FR" u="sng" dirty="0">
                <a:hlinkClick r:id="rId5"/>
              </a:rPr>
              <a:t>https://encrypted-tbn0.gstatic.com/images?q=tbn:ANd9GcQCRjSPo1UUpbcosegeJVirIdF_dQidMNYjwPH66xYc9rZLf1DW</a:t>
            </a:r>
            <a:endParaRPr lang="fr-FR" dirty="0"/>
          </a:p>
          <a:p>
            <a:r>
              <a:rPr lang="fr-FR" u="sng" dirty="0">
                <a:hlinkClick r:id="rId11"/>
              </a:rPr>
              <a:t>https://drive.google.com/open?id=1faqSlOl0Ke06YHMjrfajceOpEwFeclPE</a:t>
            </a:r>
            <a:endParaRPr lang="fr-FR" dirty="0"/>
          </a:p>
          <a:p>
            <a:r>
              <a:rPr lang="fr-FR" u="sng" dirty="0">
                <a:hlinkClick r:id="rId11"/>
              </a:rPr>
              <a:t>https://drive.google.com/open?id=1faqSlOl0Ke06YHMjrfajceOpEwFeclPE</a:t>
            </a:r>
            <a:endParaRPr lang="fr-FR" dirty="0"/>
          </a:p>
          <a:p>
            <a:r>
              <a:rPr lang="fr-FR" u="sng" dirty="0">
                <a:hlinkClick r:id="rId11"/>
              </a:rPr>
              <a:t>https://drive.google.com/open?id=1faqSlOl0Ke06YHMjrfajceOpEwFeclPE</a:t>
            </a:r>
            <a:endParaRPr lang="fr-FR" dirty="0"/>
          </a:p>
          <a:p>
            <a:r>
              <a:rPr lang="fr-FR" u="sng" dirty="0">
                <a:hlinkClick r:id="rId12"/>
              </a:rPr>
              <a:t>https://drive.google.com/open?id=1QbrEPbIEhyJ8fIvosXM7GxbwnAltvsIP</a:t>
            </a:r>
            <a:r>
              <a:rPr lang="fr-FR" dirty="0"/>
              <a:t> (image)</a:t>
            </a:r>
          </a:p>
          <a:p>
            <a:r>
              <a:rPr lang="fr-FR" u="sng" dirty="0">
                <a:hlinkClick r:id="rId12"/>
              </a:rPr>
              <a:t>https://drive.google.com/open?id=1QbrEPbIEhyJ8fIvosXM7GxbwnAltvsIP</a:t>
            </a:r>
            <a:r>
              <a:rPr lang="fr-FR" dirty="0"/>
              <a:t> (image)</a:t>
            </a:r>
          </a:p>
          <a:p>
            <a:r>
              <a:rPr lang="fr-FR" u="sng" dirty="0">
                <a:hlinkClick r:id="rId13"/>
              </a:rPr>
              <a:t>http://www.aitc-group.com/alahram2/index.php/products/imaging/microscopy-systems/oct-imaging/1325-nm-oct-microscope-module-detail</a:t>
            </a:r>
            <a:r>
              <a:rPr lang="fr-FR" dirty="0"/>
              <a:t> (le lien du site internet), </a:t>
            </a:r>
            <a:r>
              <a:rPr lang="fr-FR" u="sng" dirty="0">
                <a:hlinkClick r:id="rId14"/>
              </a:rPr>
              <a:t>http://www.aitc-group.com/alahram2/images/stories/virtuemart/product/378_octmicmounted-nikonfn1.png</a:t>
            </a:r>
            <a:r>
              <a:rPr lang="fr-FR" dirty="0"/>
              <a:t> (le lien de l’image)</a:t>
            </a:r>
          </a:p>
        </p:txBody>
      </p:sp>
    </p:spTree>
  </p:cSld>
  <p:clrMapOvr>
    <a:masterClrMapping/>
  </p:clrMapOvr>
  <p:transition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Sources (5/5)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40000" lnSpcReduction="20000"/>
          </a:bodyPr>
          <a:lstStyle/>
          <a:p>
            <a:r>
              <a:rPr lang="fr-FR" dirty="0"/>
              <a:t>Paris Ambroisie : </a:t>
            </a:r>
            <a:r>
              <a:rPr lang="fr-FR" u="sng" dirty="0">
                <a:hlinkClick r:id="rId2"/>
              </a:rPr>
              <a:t>http://www.pollens.fr/les-risques/risques-par-ville-details.php?id_ville=40&amp;id_taxon=13</a:t>
            </a:r>
            <a:r>
              <a:rPr lang="fr-FR" dirty="0"/>
              <a:t> </a:t>
            </a:r>
          </a:p>
          <a:p>
            <a:r>
              <a:rPr lang="fr-FR" dirty="0"/>
              <a:t>Paris Graminées : </a:t>
            </a:r>
            <a:r>
              <a:rPr lang="fr-FR" u="sng" dirty="0">
                <a:hlinkClick r:id="rId3"/>
              </a:rPr>
              <a:t>http://www.pollens.fr/les-risques/risques-par-ville-details.php?id_ville=40&amp;id_taxon=9</a:t>
            </a:r>
            <a:r>
              <a:rPr lang="fr-FR" dirty="0"/>
              <a:t> </a:t>
            </a:r>
          </a:p>
          <a:p>
            <a:r>
              <a:rPr lang="fr-FR" dirty="0"/>
              <a:t>La Rochelle Ambroisie : </a:t>
            </a:r>
            <a:r>
              <a:rPr lang="fr-FR" u="sng" dirty="0">
                <a:hlinkClick r:id="rId4"/>
              </a:rPr>
              <a:t>http://www.pollens.fr/les-risques/risques-par-ville-details.php?id_ville=26&amp;id_taxon=54</a:t>
            </a:r>
            <a:r>
              <a:rPr lang="fr-FR" dirty="0"/>
              <a:t> </a:t>
            </a:r>
          </a:p>
          <a:p>
            <a:r>
              <a:rPr lang="fr-FR" dirty="0"/>
              <a:t>La Rochelle Graminées : </a:t>
            </a:r>
            <a:r>
              <a:rPr lang="fr-FR" u="sng" dirty="0">
                <a:hlinkClick r:id="rId5"/>
              </a:rPr>
              <a:t>http://www.pollens.fr/les-risques/risques-par-ville-details.php?id_ville=26&amp;id_taxon=9</a:t>
            </a:r>
            <a:r>
              <a:rPr lang="fr-FR" dirty="0"/>
              <a:t> </a:t>
            </a:r>
          </a:p>
          <a:p>
            <a:r>
              <a:rPr lang="fr-FR" dirty="0"/>
              <a:t>Ambroisie Bordeaux : </a:t>
            </a:r>
            <a:r>
              <a:rPr lang="fr-FR" u="sng" dirty="0">
                <a:hlinkClick r:id="rId6"/>
              </a:rPr>
              <a:t>http://www.pollens.fr/les-risques/risques-par-ville-details.php?id_ville=7&amp;id_taxon=54</a:t>
            </a:r>
            <a:r>
              <a:rPr lang="fr-FR" dirty="0"/>
              <a:t> </a:t>
            </a:r>
          </a:p>
          <a:p>
            <a:r>
              <a:rPr lang="fr-FR" dirty="0"/>
              <a:t>Graminées Bordeaux : </a:t>
            </a:r>
            <a:r>
              <a:rPr lang="fr-FR" u="sng" dirty="0">
                <a:hlinkClick r:id="rId7"/>
              </a:rPr>
              <a:t>http://www.pollens.fr/les-risques/risques-par-ville-details.php?id_ville=7&amp;id_taxon=9</a:t>
            </a:r>
            <a:r>
              <a:rPr lang="fr-FR" dirty="0"/>
              <a:t> </a:t>
            </a:r>
          </a:p>
          <a:p>
            <a:r>
              <a:rPr lang="fr-FR" dirty="0"/>
              <a:t>Ambroisie Angoulême : </a:t>
            </a:r>
            <a:r>
              <a:rPr lang="fr-FR" u="sng" dirty="0">
                <a:hlinkClick r:id="rId8"/>
              </a:rPr>
              <a:t>http://www.pollens.fr/les-risques/risques-par-ville-details.php?id_ville=90&amp;id_taxon=54</a:t>
            </a:r>
            <a:r>
              <a:rPr lang="fr-FR" dirty="0"/>
              <a:t> </a:t>
            </a:r>
          </a:p>
          <a:p>
            <a:r>
              <a:rPr lang="fr-FR" dirty="0"/>
              <a:t>Angoulême graminées : </a:t>
            </a:r>
            <a:r>
              <a:rPr lang="fr-FR" u="sng" dirty="0">
                <a:hlinkClick r:id="rId9"/>
              </a:rPr>
              <a:t>http://www.pollens.fr/les-risques/risques-par-ville-details.php?id_ville=90&amp;id_taxon=9</a:t>
            </a:r>
            <a:r>
              <a:rPr lang="fr-FR" dirty="0"/>
              <a:t> </a:t>
            </a:r>
          </a:p>
          <a:p>
            <a:r>
              <a:rPr lang="fr-FR" dirty="0"/>
              <a:t>Lyon Ambroisie : </a:t>
            </a:r>
            <a:r>
              <a:rPr lang="fr-FR" u="sng" dirty="0">
                <a:hlinkClick r:id="rId10"/>
              </a:rPr>
              <a:t>http://www.pollens.fr/les-risques/risques-par-ville-details.php?id_ville=29&amp;id_taxon=54</a:t>
            </a:r>
            <a:r>
              <a:rPr lang="fr-FR" dirty="0"/>
              <a:t> </a:t>
            </a:r>
          </a:p>
          <a:p>
            <a:r>
              <a:rPr lang="fr-FR" dirty="0"/>
              <a:t>Lyon Graminées : </a:t>
            </a:r>
            <a:r>
              <a:rPr lang="fr-FR" u="sng" dirty="0">
                <a:hlinkClick r:id="rId11"/>
              </a:rPr>
              <a:t>http://www.pollens.fr/les-risques/risques-par-ville-details.php?id_ville=29&amp;id_taxon=9</a:t>
            </a:r>
            <a:r>
              <a:rPr lang="fr-FR" dirty="0"/>
              <a:t> </a:t>
            </a:r>
          </a:p>
          <a:p>
            <a:r>
              <a:rPr lang="fr-FR" dirty="0"/>
              <a:t>Site officiel du WAO : </a:t>
            </a:r>
            <a:r>
              <a:rPr lang="fr-FR" u="sng" dirty="0">
                <a:hlinkClick r:id="rId12"/>
              </a:rPr>
              <a:t>https://www.worldallergy.org/</a:t>
            </a:r>
            <a:r>
              <a:rPr lang="fr-FR" dirty="0"/>
              <a:t> </a:t>
            </a:r>
          </a:p>
          <a:p>
            <a:r>
              <a:rPr lang="fr-FR" u="sng" dirty="0">
                <a:hlinkClick r:id="rId13"/>
              </a:rPr>
              <a:t>http://s1.1zoom.me/b5050/954/Sunflowers_Birds_Closeup_448120_1680x1050.jpg</a:t>
            </a:r>
            <a:endParaRPr lang="fr-FR" dirty="0"/>
          </a:p>
          <a:p>
            <a:r>
              <a:rPr lang="fr-FR" dirty="0"/>
              <a:t>Carte pollen: </a:t>
            </a:r>
            <a:r>
              <a:rPr lang="fr-FR" dirty="0">
                <a:hlinkClick r:id="rId14"/>
              </a:rPr>
              <a:t>https://www.ledauphine.com/france-monde/2017/06/25/alerte-rouge-pour-les-allergiques-aux-pollens</a:t>
            </a:r>
            <a:r>
              <a:rPr lang="fr-FR" dirty="0"/>
              <a:t> </a:t>
            </a:r>
          </a:p>
          <a:p>
            <a:r>
              <a:rPr lang="fr-FR" dirty="0"/>
              <a:t>Application pollen téléphone: </a:t>
            </a:r>
            <a:r>
              <a:rPr lang="fr-FR" dirty="0">
                <a:hlinkClick r:id="rId15"/>
              </a:rPr>
              <a:t>https://www.pollens.fr/medias/img/app-fr-v2.svg</a:t>
            </a:r>
            <a:endParaRPr lang="fr-FR" dirty="0"/>
          </a:p>
          <a:p>
            <a:r>
              <a:rPr lang="fr-FR" dirty="0"/>
              <a:t>Schéma Lanzoni: </a:t>
            </a:r>
            <a:r>
              <a:rPr lang="fr-FR" dirty="0">
                <a:hlinkClick r:id="rId16"/>
              </a:rPr>
              <a:t>https://www.researchgate.net/profile/Etienne_Cassagne/publication/37294206/figure/fig2/AS:549246639906818@1507962011600/Les-composants-du-corps-central-du-capteur-pollinique.png</a:t>
            </a:r>
            <a:r>
              <a:rPr lang="fr-FR" dirty="0"/>
              <a:t> </a:t>
            </a:r>
          </a:p>
          <a:p>
            <a:r>
              <a:rPr lang="fr-FR" dirty="0"/>
              <a:t>Alerte pollen TF1: </a:t>
            </a:r>
            <a:r>
              <a:rPr lang="fr-FR" dirty="0">
                <a:hlinkClick r:id="rId17"/>
              </a:rPr>
              <a:t>https://photos.lci.fr/images/1920/1080/les-allergies-aux-pollens-concernent-18-millions-de-francais-20180416-1608-c93746-0@1x.jpeg</a:t>
            </a:r>
            <a:endParaRPr lang="fr-FR" dirty="0"/>
          </a:p>
          <a:p>
            <a:r>
              <a:rPr lang="fr-FR" dirty="0"/>
              <a:t>Calendrier pollinique RNSA: </a:t>
            </a:r>
            <a:r>
              <a:rPr lang="fr-FR" dirty="0">
                <a:hlinkClick r:id="rId18"/>
              </a:rPr>
              <a:t>https://encrypted-tbn0.gstatic.com/images?q=tbn:ANd9GcSOA0BLUXUxLxIHfK05XDIbBeZKs1rOV34Kr1fTXc0qkNBzTML2</a:t>
            </a:r>
            <a:endParaRPr lang="fr-FR" dirty="0"/>
          </a:p>
          <a:p>
            <a:r>
              <a:rPr lang="fr-FR" dirty="0" smtClean="0"/>
              <a:t>Données pollen: </a:t>
            </a:r>
            <a:r>
              <a:rPr lang="fr-FR" u="sng" dirty="0" smtClean="0">
                <a:hlinkClick r:id="rId19"/>
              </a:rPr>
              <a:t>http</a:t>
            </a:r>
            <a:r>
              <a:rPr lang="fr-FR" u="sng" dirty="0" smtClean="0">
                <a:hlinkClick r:id="rId19"/>
              </a:rPr>
              <a:t>://</a:t>
            </a:r>
            <a:r>
              <a:rPr lang="fr-FR" u="sng" dirty="0" smtClean="0">
                <a:hlinkClick r:id="rId19"/>
              </a:rPr>
              <a:t>www.fao.org/3/u8480e/u8480e07.htm</a:t>
            </a:r>
            <a:endParaRPr lang="fr-FR" dirty="0" smtClean="0"/>
          </a:p>
        </p:txBody>
      </p:sp>
    </p:spTree>
  </p:cSld>
  <p:clrMapOvr>
    <a:masterClrMapping/>
  </p:clrMapOvr>
  <p:transition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AA16612-ACD2-4A16-8F2B-4514FD6BF2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r>
              <a:rPr lang="fr-FR" sz="3500" dirty="0">
                <a:solidFill>
                  <a:srgbClr val="FFFFFF"/>
                </a:solidFill>
              </a:rPr>
              <a:t>Trajet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84419" y="3092970"/>
            <a:ext cx="7375161" cy="2693976"/>
          </a:xfrm>
        </p:spPr>
        <p:txBody>
          <a:bodyPr>
            <a:normAutofit/>
          </a:bodyPr>
          <a:lstStyle/>
          <a:p>
            <a:r>
              <a:rPr lang="fr-FR" sz="1700" dirty="0">
                <a:solidFill>
                  <a:srgbClr val="000000"/>
                </a:solidFill>
              </a:rPr>
              <a:t>Quatre pollens  de différentes plantes</a:t>
            </a:r>
          </a:p>
          <a:p>
            <a:pPr lvl="1"/>
            <a:r>
              <a:rPr lang="fr-FR" sz="1700" dirty="0">
                <a:solidFill>
                  <a:srgbClr val="000000"/>
                </a:solidFill>
              </a:rPr>
              <a:t>Alpha</a:t>
            </a:r>
          </a:p>
          <a:p>
            <a:pPr lvl="1"/>
            <a:r>
              <a:rPr lang="fr-FR" sz="1700" dirty="0">
                <a:solidFill>
                  <a:srgbClr val="000000"/>
                </a:solidFill>
              </a:rPr>
              <a:t>Bêta</a:t>
            </a:r>
          </a:p>
          <a:p>
            <a:pPr lvl="1"/>
            <a:r>
              <a:rPr lang="fr-FR" sz="1700" dirty="0">
                <a:solidFill>
                  <a:srgbClr val="000000"/>
                </a:solidFill>
              </a:rPr>
              <a:t>Gamma</a:t>
            </a:r>
          </a:p>
          <a:p>
            <a:pPr lvl="1"/>
            <a:r>
              <a:rPr lang="fr-FR" sz="1700" dirty="0">
                <a:solidFill>
                  <a:srgbClr val="000000"/>
                </a:solidFill>
              </a:rPr>
              <a:t>Delta</a:t>
            </a:r>
          </a:p>
          <a:p>
            <a:pPr lvl="1"/>
            <a:r>
              <a:rPr lang="fr-FR" sz="1700" dirty="0">
                <a:solidFill>
                  <a:srgbClr val="000000"/>
                </a:solidFill>
              </a:rPr>
              <a:t> Chaque anthère peut avoir jusqu'à 100 000 grains de pollen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3AA16612-ACD2-4A16-8F2B-4514FD6BF2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r>
              <a:rPr lang="fr-FR" sz="3500" dirty="0" smtClean="0">
                <a:solidFill>
                  <a:srgbClr val="FFFFFF"/>
                </a:solidFill>
              </a:rPr>
              <a:t>Alpha (1/2)</a:t>
            </a:r>
            <a:endParaRPr lang="fr-FR" sz="3500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84419" y="3092970"/>
            <a:ext cx="7375161" cy="26939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400" dirty="0">
                <a:solidFill>
                  <a:srgbClr val="000000"/>
                </a:solidFill>
              </a:rPr>
              <a:t>1</a:t>
            </a:r>
            <a:r>
              <a:rPr lang="fr-FR" sz="1400" baseline="30000" dirty="0">
                <a:solidFill>
                  <a:srgbClr val="000000"/>
                </a:solidFill>
              </a:rPr>
              <a:t>ère</a:t>
            </a:r>
            <a:r>
              <a:rPr lang="fr-FR" sz="1400" dirty="0">
                <a:solidFill>
                  <a:srgbClr val="000000"/>
                </a:solidFill>
              </a:rPr>
              <a:t> classe</a:t>
            </a:r>
          </a:p>
          <a:p>
            <a:pPr lvl="1">
              <a:lnSpc>
                <a:spcPct val="90000"/>
              </a:lnSpc>
            </a:pPr>
            <a:r>
              <a:rPr lang="fr-FR" sz="1400" dirty="0">
                <a:solidFill>
                  <a:srgbClr val="000000"/>
                </a:solidFill>
              </a:rPr>
              <a:t>Pattes d’une abeille</a:t>
            </a:r>
          </a:p>
          <a:p>
            <a:pPr>
              <a:lnSpc>
                <a:spcPct val="90000"/>
              </a:lnSpc>
            </a:pPr>
            <a:r>
              <a:rPr lang="fr-FR" sz="1400" dirty="0">
                <a:solidFill>
                  <a:srgbClr val="000000"/>
                </a:solidFill>
              </a:rPr>
              <a:t>Plantes</a:t>
            </a:r>
          </a:p>
          <a:p>
            <a:pPr lvl="1">
              <a:lnSpc>
                <a:spcPct val="90000"/>
              </a:lnSpc>
            </a:pPr>
            <a:r>
              <a:rPr lang="fr-FR" sz="1400" dirty="0">
                <a:solidFill>
                  <a:srgbClr val="000000"/>
                </a:solidFill>
              </a:rPr>
              <a:t>Aide des animaux</a:t>
            </a:r>
          </a:p>
          <a:p>
            <a:pPr lvl="1">
              <a:lnSpc>
                <a:spcPct val="90000"/>
              </a:lnSpc>
            </a:pPr>
            <a:r>
              <a:rPr lang="fr-FR" sz="1400" dirty="0">
                <a:solidFill>
                  <a:srgbClr val="000000"/>
                </a:solidFill>
              </a:rPr>
              <a:t>Insectes</a:t>
            </a:r>
          </a:p>
          <a:p>
            <a:pPr lvl="1">
              <a:lnSpc>
                <a:spcPct val="90000"/>
              </a:lnSpc>
            </a:pPr>
            <a:r>
              <a:rPr lang="fr-FR" sz="1400" dirty="0">
                <a:solidFill>
                  <a:srgbClr val="000000"/>
                </a:solidFill>
              </a:rPr>
              <a:t>Chauve-souris</a:t>
            </a:r>
          </a:p>
          <a:p>
            <a:pPr lvl="1">
              <a:lnSpc>
                <a:spcPct val="90000"/>
              </a:lnSpc>
            </a:pPr>
            <a:r>
              <a:rPr lang="fr-FR" sz="1400" dirty="0">
                <a:solidFill>
                  <a:srgbClr val="000000"/>
                </a:solidFill>
              </a:rPr>
              <a:t>Oiseaux</a:t>
            </a:r>
          </a:p>
          <a:p>
            <a:pPr>
              <a:lnSpc>
                <a:spcPct val="90000"/>
              </a:lnSpc>
            </a:pPr>
            <a:r>
              <a:rPr lang="fr-FR" sz="1400" dirty="0">
                <a:solidFill>
                  <a:srgbClr val="000000"/>
                </a:solidFill>
              </a:rPr>
              <a:t>Plantes</a:t>
            </a:r>
          </a:p>
          <a:p>
            <a:pPr lvl="1">
              <a:lnSpc>
                <a:spcPct val="90000"/>
              </a:lnSpc>
            </a:pPr>
            <a:r>
              <a:rPr lang="fr-FR" sz="1400" dirty="0">
                <a:solidFill>
                  <a:srgbClr val="000000"/>
                </a:solidFill>
              </a:rPr>
              <a:t>Couleurs vives</a:t>
            </a:r>
          </a:p>
          <a:p>
            <a:pPr lvl="1">
              <a:lnSpc>
                <a:spcPct val="90000"/>
              </a:lnSpc>
            </a:pPr>
            <a:r>
              <a:rPr lang="fr-FR" sz="1400" dirty="0">
                <a:solidFill>
                  <a:srgbClr val="000000"/>
                </a:solidFill>
              </a:rPr>
              <a:t>Odeur agréable</a:t>
            </a:r>
          </a:p>
          <a:p>
            <a:pPr lvl="1">
              <a:lnSpc>
                <a:spcPct val="90000"/>
              </a:lnSpc>
            </a:pPr>
            <a:r>
              <a:rPr lang="fr-FR" sz="1400" dirty="0" smtClean="0">
                <a:solidFill>
                  <a:srgbClr val="000000"/>
                </a:solidFill>
              </a:rPr>
              <a:t>Nectar</a:t>
            </a:r>
          </a:p>
        </p:txBody>
      </p:sp>
      <p:pic>
        <p:nvPicPr>
          <p:cNvPr id="11" name="Picture 10" descr="A picture containing animal, tree&#10;&#10;Description automatically generated">
            <a:extLst>
              <a:ext uri="{FF2B5EF4-FFF2-40B4-BE49-F238E27FC236}">
                <a16:creationId xmlns:a16="http://schemas.microsoft.com/office/drawing/2014/main" xmlns="" id="{BC12C0B1-71B8-694E-B8DF-122A9DC4DC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83968" y="3007779"/>
            <a:ext cx="4198636" cy="2718616"/>
          </a:xfrm>
          <a:prstGeom prst="rect">
            <a:avLst/>
          </a:prstGeom>
        </p:spPr>
      </p:pic>
      <p:pic>
        <p:nvPicPr>
          <p:cNvPr id="5" name="Picture 4" descr="A close up of a purple flower&#10;&#10;Description automatically generated">
            <a:extLst>
              <a:ext uri="{FF2B5EF4-FFF2-40B4-BE49-F238E27FC236}">
                <a16:creationId xmlns:a16="http://schemas.microsoft.com/office/drawing/2014/main" xmlns="" id="{752331DE-E704-E745-AF53-B5A51F6151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9433" y="4778117"/>
            <a:ext cx="2300258" cy="18965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AA16612-ACD2-4A16-8F2B-4514FD6BF2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r>
              <a:rPr lang="fr-FR" sz="3500">
                <a:solidFill>
                  <a:srgbClr val="FFFFFF"/>
                </a:solidFill>
              </a:rPr>
              <a:t>Bêta (1/2)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84419" y="3092970"/>
            <a:ext cx="7375161" cy="2693976"/>
          </a:xfrm>
        </p:spPr>
        <p:txBody>
          <a:bodyPr>
            <a:normAutofit/>
          </a:bodyPr>
          <a:lstStyle/>
          <a:p>
            <a:r>
              <a:rPr lang="fr-FR" sz="1700" dirty="0">
                <a:solidFill>
                  <a:srgbClr val="000000"/>
                </a:solidFill>
              </a:rPr>
              <a:t>2</a:t>
            </a:r>
            <a:r>
              <a:rPr lang="fr-FR" sz="1700" baseline="30000" dirty="0">
                <a:solidFill>
                  <a:srgbClr val="000000"/>
                </a:solidFill>
              </a:rPr>
              <a:t>nde</a:t>
            </a:r>
            <a:r>
              <a:rPr lang="fr-FR" sz="1700" dirty="0">
                <a:solidFill>
                  <a:srgbClr val="000000"/>
                </a:solidFill>
              </a:rPr>
              <a:t> classe</a:t>
            </a:r>
          </a:p>
          <a:p>
            <a:r>
              <a:rPr lang="fr-FR" sz="1700" dirty="0">
                <a:solidFill>
                  <a:srgbClr val="000000"/>
                </a:solidFill>
              </a:rPr>
              <a:t>Anémophile</a:t>
            </a:r>
          </a:p>
          <a:p>
            <a:r>
              <a:rPr lang="fr-FR" sz="1700" dirty="0">
                <a:solidFill>
                  <a:srgbClr val="000000"/>
                </a:solidFill>
              </a:rPr>
              <a:t>Trajet très incertain</a:t>
            </a:r>
          </a:p>
          <a:p>
            <a:r>
              <a:rPr lang="fr-FR" sz="1700" dirty="0">
                <a:solidFill>
                  <a:srgbClr val="000000"/>
                </a:solidFill>
              </a:rPr>
              <a:t>Quantité important de pollen</a:t>
            </a:r>
          </a:p>
          <a:p>
            <a:r>
              <a:rPr lang="fr-FR" sz="1700" dirty="0">
                <a:solidFill>
                  <a:srgbClr val="000000"/>
                </a:solidFill>
              </a:rPr>
              <a:t>Lyon</a:t>
            </a:r>
          </a:p>
          <a:p>
            <a:r>
              <a:rPr lang="fr-FR" sz="1700" dirty="0">
                <a:solidFill>
                  <a:srgbClr val="000000"/>
                </a:solidFill>
              </a:rPr>
              <a:t>Poumons Anatole</a:t>
            </a:r>
          </a:p>
        </p:txBody>
      </p:sp>
      <p:pic>
        <p:nvPicPr>
          <p:cNvPr id="7" name="Picture 6" descr="A picture containing plant&#10;&#10;Description automatically generated">
            <a:extLst>
              <a:ext uri="{FF2B5EF4-FFF2-40B4-BE49-F238E27FC236}">
                <a16:creationId xmlns:a16="http://schemas.microsoft.com/office/drawing/2014/main" xmlns="" id="{1209A626-2355-F341-A292-04E3218E9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15777" y="2753936"/>
            <a:ext cx="3977267" cy="27144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AA16612-ACD2-4A16-8F2B-4514FD6BF2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r>
              <a:rPr lang="fr-FR" sz="3500">
                <a:solidFill>
                  <a:srgbClr val="FFFFFF"/>
                </a:solidFill>
              </a:rPr>
              <a:t>Bêta</a:t>
            </a:r>
            <a:r>
              <a:rPr lang="en-US" sz="3500">
                <a:solidFill>
                  <a:srgbClr val="FFFFFF"/>
                </a:solidFill>
              </a:rPr>
              <a:t>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E75152-CC85-BE48-9628-F7730CEE1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419" y="3092970"/>
            <a:ext cx="7375161" cy="2693976"/>
          </a:xfrm>
        </p:spPr>
        <p:txBody>
          <a:bodyPr>
            <a:normAutofit/>
          </a:bodyPr>
          <a:lstStyle/>
          <a:p>
            <a:endParaRPr lang="en-US" sz="1700">
              <a:solidFill>
                <a:srgbClr val="000000"/>
              </a:solidFill>
            </a:endParaRPr>
          </a:p>
        </p:txBody>
      </p:sp>
      <p:pic>
        <p:nvPicPr>
          <p:cNvPr id="7" name="Picture">
            <a:extLst>
              <a:ext uri="{FF2B5EF4-FFF2-40B4-BE49-F238E27FC236}">
                <a16:creationId xmlns:a16="http://schemas.microsoft.com/office/drawing/2014/main" xmlns="" id="{9DF4CC6D-D656-CC42-9DB8-63CD26D9AB11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67744" y="2176976"/>
            <a:ext cx="4964936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2DD2BC0-6F29-4B4F-8D61-2DCF6D2E8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r>
              <a:rPr lang="fr-FR" sz="3500">
                <a:solidFill>
                  <a:srgbClr val="FFFFFF"/>
                </a:solidFill>
              </a:rPr>
              <a:t>Bêta</a:t>
            </a:r>
            <a:r>
              <a:rPr lang="en-US" sz="3500">
                <a:solidFill>
                  <a:srgbClr val="FFFFFF"/>
                </a:solidFill>
              </a:rPr>
              <a:t> (3/3)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xmlns="" id="{4FF67F53-8D02-4C7B-A520-064E7D07EC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107335034"/>
              </p:ext>
            </p:extLst>
          </p:nvPr>
        </p:nvGraphicFramePr>
        <p:xfrm>
          <a:off x="777240" y="2899956"/>
          <a:ext cx="758952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AA16612-ACD2-4A16-8F2B-4514FD6BF2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Gamma (1/2)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84419" y="3092970"/>
            <a:ext cx="7375161" cy="2693976"/>
          </a:xfrm>
        </p:spPr>
        <p:txBody>
          <a:bodyPr>
            <a:normAutofit/>
          </a:bodyPr>
          <a:lstStyle/>
          <a:p>
            <a:r>
              <a:rPr lang="fr-FR" sz="1700">
                <a:solidFill>
                  <a:srgbClr val="000000"/>
                </a:solidFill>
              </a:rPr>
              <a:t>Voie anémophile</a:t>
            </a:r>
          </a:p>
          <a:p>
            <a:r>
              <a:rPr lang="fr-FR" sz="1700">
                <a:solidFill>
                  <a:srgbClr val="000000"/>
                </a:solidFill>
              </a:rPr>
              <a:t>Paris</a:t>
            </a:r>
          </a:p>
          <a:p>
            <a:r>
              <a:rPr lang="fr-FR" sz="1700">
                <a:solidFill>
                  <a:srgbClr val="000000"/>
                </a:solidFill>
              </a:rPr>
              <a:t>Lanzoni</a:t>
            </a:r>
          </a:p>
          <a:p>
            <a:r>
              <a:rPr lang="fr-FR" sz="1700">
                <a:solidFill>
                  <a:srgbClr val="000000"/>
                </a:solidFill>
              </a:rPr>
              <a:t>Toit SPSE</a:t>
            </a:r>
          </a:p>
        </p:txBody>
      </p:sp>
      <p:pic>
        <p:nvPicPr>
          <p:cNvPr id="5" name="Picture 4" descr="A picture containing tree&#10;&#10;Description automatically generated">
            <a:extLst>
              <a:ext uri="{FF2B5EF4-FFF2-40B4-BE49-F238E27FC236}">
                <a16:creationId xmlns:a16="http://schemas.microsoft.com/office/drawing/2014/main" xmlns="" id="{3B9CE10C-ADDA-2646-9F40-9BEFEBB240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18667" y="2102533"/>
            <a:ext cx="2578100" cy="3797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AA16612-ACD2-4A16-8F2B-4514FD6BF2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fr-FR" sz="3500">
                <a:solidFill>
                  <a:srgbClr val="FFFFFF"/>
                </a:solidFill>
              </a:rPr>
              <a:t>Lanzoni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84419" y="2743280"/>
            <a:ext cx="7375161" cy="2693976"/>
          </a:xfrm>
        </p:spPr>
        <p:txBody>
          <a:bodyPr>
            <a:normAutofit/>
          </a:bodyPr>
          <a:lstStyle/>
          <a:p>
            <a:r>
              <a:rPr lang="fr-FR" sz="1700" dirty="0" err="1">
                <a:solidFill>
                  <a:srgbClr val="000000"/>
                </a:solidFill>
              </a:rPr>
              <a:t>Lanzoni</a:t>
            </a:r>
            <a:endParaRPr lang="fr-FR" sz="1700" dirty="0">
              <a:solidFill>
                <a:srgbClr val="000000"/>
              </a:solidFill>
            </a:endParaRPr>
          </a:p>
          <a:p>
            <a:pPr lvl="1"/>
            <a:r>
              <a:rPr lang="fr-FR" sz="1700" dirty="0">
                <a:solidFill>
                  <a:srgbClr val="000000"/>
                </a:solidFill>
              </a:rPr>
              <a:t>Recueil le pollen</a:t>
            </a:r>
          </a:p>
          <a:p>
            <a:pPr lvl="1"/>
            <a:r>
              <a:rPr lang="fr-FR" sz="1700" dirty="0">
                <a:solidFill>
                  <a:srgbClr val="000000"/>
                </a:solidFill>
              </a:rPr>
              <a:t>Bande cellophane adhésive</a:t>
            </a:r>
          </a:p>
          <a:p>
            <a:pPr lvl="1"/>
            <a:r>
              <a:rPr lang="fr-FR" sz="1700" dirty="0">
                <a:solidFill>
                  <a:srgbClr val="000000"/>
                </a:solidFill>
              </a:rPr>
              <a:t>Scalpel</a:t>
            </a:r>
          </a:p>
          <a:p>
            <a:pPr lvl="1"/>
            <a:r>
              <a:rPr lang="fr-FR" sz="1700" dirty="0">
                <a:solidFill>
                  <a:srgbClr val="000000"/>
                </a:solidFill>
              </a:rPr>
              <a:t>Analyse</a:t>
            </a:r>
          </a:p>
          <a:p>
            <a:pPr lvl="1"/>
            <a:r>
              <a:rPr lang="fr-FR" sz="1700" dirty="0">
                <a:solidFill>
                  <a:srgbClr val="000000"/>
                </a:solidFill>
              </a:rPr>
              <a:t>Microscope</a:t>
            </a:r>
          </a:p>
          <a:p>
            <a:pPr lvl="1"/>
            <a:r>
              <a:rPr lang="fr-FR" sz="1700" dirty="0">
                <a:solidFill>
                  <a:srgbClr val="000000"/>
                </a:solidFill>
              </a:rPr>
              <a:t>Tableau</a:t>
            </a:r>
          </a:p>
        </p:txBody>
      </p:sp>
      <p:pic>
        <p:nvPicPr>
          <p:cNvPr id="9" name="Image 3" descr="C:\Users\User\Documents\001 TPE Pollen\Courbevoie, Île-de-France\IMG_0815.JPEG">
            <a:extLst>
              <a:ext uri="{FF2B5EF4-FFF2-40B4-BE49-F238E27FC236}">
                <a16:creationId xmlns:a16="http://schemas.microsoft.com/office/drawing/2014/main" xmlns="" id="{45D46DB6-B7BC-6D47-AE7B-E72829D8623B}"/>
              </a:ext>
            </a:extLst>
          </p:cNvPr>
          <p:cNvPicPr/>
          <p:nvPr/>
        </p:nvPicPr>
        <p:blipFill>
          <a:blip r:embed="rId3" cstate="print"/>
          <a:srcRect l="8980" t="1774" r="17018"/>
          <a:stretch>
            <a:fillRect/>
          </a:stretch>
        </p:blipFill>
        <p:spPr bwMode="auto">
          <a:xfrm>
            <a:off x="5014512" y="2835188"/>
            <a:ext cx="3544324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https://www.researchgate.net/profile/Etienne_Cassagne/publication/37294206/figure/fig2/AS:549246639906818@1507962011600/Les-composants-du-corps-central-du-capteur-pollinique.png">
            <a:extLst>
              <a:ext uri="{FF2B5EF4-FFF2-40B4-BE49-F238E27FC236}">
                <a16:creationId xmlns:a16="http://schemas.microsoft.com/office/drawing/2014/main" xmlns="" id="{5B6BFE66-E3A5-1D47-8010-F0E399CE0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4419" y="5036322"/>
            <a:ext cx="3591597" cy="17281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2850</TotalTime>
  <Words>514</Words>
  <Application>Microsoft Office PowerPoint</Application>
  <PresentationFormat>Affichage à l'écran (4:3)</PresentationFormat>
  <Paragraphs>188</Paragraphs>
  <Slides>22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3" baseType="lpstr">
      <vt:lpstr>Thème Office</vt:lpstr>
      <vt:lpstr>TPE: matière et forme</vt:lpstr>
      <vt:lpstr>Introduction</vt:lpstr>
      <vt:lpstr>Trajet</vt:lpstr>
      <vt:lpstr>Alpha (1/2)</vt:lpstr>
      <vt:lpstr>Bêta (1/2)</vt:lpstr>
      <vt:lpstr>Bêta (2/2)</vt:lpstr>
      <vt:lpstr>Bêta (3/3)</vt:lpstr>
      <vt:lpstr>Gamma (1/2)</vt:lpstr>
      <vt:lpstr>Lanzoni</vt:lpstr>
      <vt:lpstr>Lanzoni</vt:lpstr>
      <vt:lpstr>Lanzoni</vt:lpstr>
      <vt:lpstr>Gamma (2/3)</vt:lpstr>
      <vt:lpstr>Gamma (3/3)</vt:lpstr>
      <vt:lpstr>Delta</vt:lpstr>
      <vt:lpstr>Conclusion</vt:lpstr>
      <vt:lpstr>Diapositive 16</vt:lpstr>
      <vt:lpstr>Sources</vt:lpstr>
      <vt:lpstr>Sources (1/5)</vt:lpstr>
      <vt:lpstr>Sources (2/5)</vt:lpstr>
      <vt:lpstr>Sources (3/5)</vt:lpstr>
      <vt:lpstr>Sources (4/5)</vt:lpstr>
      <vt:lpstr>Sources (5/5)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TPE: matière et forme</dc:title>
  <dc:creator>Sophie Schindler</dc:creator>
  <cp:lastModifiedBy>Windows User Henry Letellier</cp:lastModifiedBy>
  <cp:revision>76</cp:revision>
  <dcterms:created xsi:type="dcterms:W3CDTF">2019-02-25T18:18:28Z</dcterms:created>
  <dcterms:modified xsi:type="dcterms:W3CDTF">2019-02-27T17:57:02Z</dcterms:modified>
</cp:coreProperties>
</file>